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 snapToObjects="1">
      <p:cViewPr varScale="1">
        <p:scale>
          <a:sx n="85" d="100"/>
          <a:sy n="85" d="100"/>
        </p:scale>
        <p:origin x="19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3" name="Shape 53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spcBef>
        <a:spcPts val="500"/>
      </a:spcBef>
      <a:defRPr sz="20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spcBef>
        <a:spcPts val="500"/>
      </a:spcBef>
      <a:defRPr sz="20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spcBef>
        <a:spcPts val="500"/>
      </a:spcBef>
      <a:defRPr sz="20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spcBef>
        <a:spcPts val="500"/>
      </a:spcBef>
      <a:defRPr sz="20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spcBef>
        <a:spcPts val="500"/>
      </a:spcBef>
      <a:defRPr sz="20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spcBef>
        <a:spcPts val="500"/>
      </a:spcBef>
      <a:defRPr sz="20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spcBef>
        <a:spcPts val="500"/>
      </a:spcBef>
      <a:defRPr sz="20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spcBef>
        <a:spcPts val="500"/>
      </a:spcBef>
      <a:defRPr sz="20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spcBef>
        <a:spcPts val="500"/>
      </a:spcBef>
      <a:defRPr sz="20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4" name="Shape 7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28600" indent="-228600">
              <a:buSzPct val="100000"/>
              <a:buChar char="•"/>
            </a:pPr>
            <a:r>
              <a:t>Today’s cloud setups (both private and public) use network and machine virtualization</a:t>
            </a:r>
          </a:p>
          <a:p>
            <a:pPr marL="228600" indent="-228600">
              <a:buSzPct val="100000"/>
              <a:buChar char="•"/>
            </a:pPr>
            <a:r>
              <a:t>abstraction that decouples deployment of services and apps from underlying hardware </a:t>
            </a:r>
            <a:r>
              <a:rPr b="1"/>
              <a:t>\</a:t>
            </a:r>
          </a:p>
          <a:p>
            <a:pPr marL="228600" indent="-228600">
              <a:buSzPct val="100000"/>
              <a:buChar char="•"/>
            </a:pPr>
            <a:r>
              <a:t>realized through hypervisor layer </a:t>
            </a:r>
            <a:r>
              <a:rPr b="1"/>
              <a:t>\</a:t>
            </a:r>
          </a:p>
          <a:p>
            <a:pPr marL="228600" indent="-228600">
              <a:buSzPct val="100000"/>
              <a:buChar char="•"/>
            </a:pPr>
            <a:r>
              <a:t>services and apps that run on virtual networks can be deployed </a:t>
            </a:r>
            <a:r>
              <a:rPr b="1"/>
              <a:t>\</a:t>
            </a:r>
          </a:p>
          <a:p>
            <a:pPr marL="228600" indent="-228600">
              <a:buSzPct val="100000"/>
              <a:buChar char="•"/>
            </a:pPr>
            <a:r>
              <a:t>multiple at at same time with some level of isolation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5" name="Shape 13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28600" indent="-228600">
              <a:buSzPct val="100000"/>
              <a:buChar char="•"/>
            </a:pPr>
            <a:r>
              <a:t>not trying to provide a solution to all of these problems or propose ultimate VNE algorithm</a:t>
            </a:r>
          </a:p>
          <a:p>
            <a:pPr marL="228600" indent="-228600">
              <a:buSzPct val="100000"/>
              <a:buChar char="•"/>
            </a:pPr>
            <a:r>
              <a:t>instead, we analyzed what building blocks/primitives are required to work towards this goal using existing solutions</a:t>
            </a:r>
          </a:p>
          <a:p>
            <a:pPr marL="228600" indent="-228600">
              <a:buSzPct val="100000"/>
              <a:buChar char="•"/>
            </a:pPr>
            <a:r>
              <a:t>identified two main areas </a:t>
            </a:r>
            <a:r>
              <a:rPr b="1"/>
              <a:t>\</a:t>
            </a:r>
          </a:p>
          <a:p>
            <a:pPr marL="457200" lvl="1" indent="-228600">
              <a:buSzPct val="100000"/>
              <a:buChar char="•"/>
            </a:pPr>
            <a:r>
              <a:t>need management abstractions for expand and contract: integrate into existing algorithms (we did this) </a:t>
            </a:r>
            <a:r>
              <a:rPr b="1"/>
              <a:t>\</a:t>
            </a:r>
          </a:p>
          <a:p>
            <a:pPr marL="457200" lvl="1" indent="-228600">
              <a:buSzPct val="100000"/>
              <a:buChar char="•"/>
            </a:pPr>
            <a:r>
              <a:t>without knowledge of upcoming requests very hard to find globally optimal embeddings</a:t>
            </a:r>
          </a:p>
          <a:p>
            <a:pPr marL="685800" lvl="2" indent="-228600">
              <a:buSzPct val="100000"/>
              <a:buChar char="•"/>
            </a:pPr>
            <a:r>
              <a:t>reverse approach…periodically optimize the network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9" name="Shape 14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28600" indent="-228600">
              <a:buSzPct val="100000"/>
              <a:buChar char="•"/>
            </a:pPr>
            <a:r>
              <a:t>introduce two new primitives within lifecycle of virtual network </a:t>
            </a:r>
            <a:r>
              <a:rPr b="1"/>
              <a:t>\ \</a:t>
            </a:r>
          </a:p>
          <a:p>
            <a:pPr marL="457200" lvl="1" indent="-228600">
              <a:buSzPct val="100000"/>
              <a:buChar char="•"/>
            </a:pPr>
            <a:r>
              <a:t>expand network, i.e. add nodes and links to networks given some constraints </a:t>
            </a:r>
            <a:r>
              <a:rPr b="1"/>
              <a:t>\</a:t>
            </a:r>
          </a:p>
          <a:p>
            <a:pPr marL="457200" lvl="1" indent="-228600">
              <a:buSzPct val="100000"/>
              <a:buChar char="•"/>
            </a:pPr>
            <a:r>
              <a:t>contract network, i.e. remove subset of nodes and their links from the network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7" name="Shape 15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28600" indent="-228600">
              <a:buSzPct val="100000"/>
              <a:buChar char="•"/>
            </a:pPr>
            <a:r>
              <a:t>used existing scheme and expanded LP formulation to expand networks</a:t>
            </a:r>
          </a:p>
          <a:p>
            <a:pPr marL="457200" lvl="1" indent="-228600">
              <a:buSzPct val="100000"/>
              <a:buChar char="•"/>
            </a:pPr>
            <a:r>
              <a:t>essentially new embedding with extra constraints</a:t>
            </a:r>
          </a:p>
          <a:p>
            <a:pPr marL="457200" lvl="1" indent="-228600">
              <a:buSzPct val="100000"/>
              <a:buChar char="•"/>
            </a:pPr>
            <a:r>
              <a:t>old nodes/links must stay in original place</a:t>
            </a:r>
          </a:p>
          <a:p>
            <a:pPr marL="457200" lvl="1" indent="-228600">
              <a:buSzPct val="100000"/>
              <a:buChar char="•"/>
            </a:pPr>
            <a:r>
              <a:t>new nodes must be connected to old network in particular way</a:t>
            </a:r>
          </a:p>
          <a:p>
            <a:pPr marL="228600" indent="-228600">
              <a:buSzPct val="100000"/>
              <a:buChar char="•"/>
            </a:pPr>
            <a:r>
              <a:t>contraction: must make sure the graph is still connected and some other constraints are not violated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7" name="Shape 16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28600" indent="-228600">
              <a:buSzPct val="100000"/>
              <a:buChar char="•"/>
            </a:pPr>
            <a:r>
              <a:t>implemented cloud simulator</a:t>
            </a:r>
          </a:p>
          <a:p>
            <a:pPr marL="457200" lvl="1" indent="-228600">
              <a:buSzPct val="100000"/>
              <a:buChar char="•"/>
            </a:pPr>
            <a:r>
              <a:t>generally support for arbitrary topologies, adjacency lists</a:t>
            </a:r>
          </a:p>
          <a:p>
            <a:pPr marL="457200" lvl="1" indent="-228600">
              <a:buSzPct val="100000"/>
              <a:buChar char="•"/>
            </a:pPr>
            <a:r>
              <a:t>demand vectors (CPU, memory etc.)</a:t>
            </a:r>
          </a:p>
          <a:p>
            <a:pPr marL="457200" lvl="1" indent="-228600">
              <a:buSzPct val="100000"/>
              <a:buChar char="•"/>
            </a:pPr>
            <a:r>
              <a:t>compute mapping then atomically roll out</a:t>
            </a:r>
          </a:p>
          <a:p>
            <a:pPr marL="457200" lvl="1" indent="-228600">
              <a:buSzPct val="100000"/>
              <a:buChar char="•"/>
            </a:pPr>
            <a:r>
              <a:t>new/expand/contract and remove networks</a:t>
            </a:r>
          </a:p>
          <a:p>
            <a:pPr marL="457200" lvl="1" indent="-228600">
              <a:buSzPct val="100000"/>
              <a:buChar char="•"/>
            </a:pPr>
            <a:r>
              <a:t>save configuration, replay of mappings, etc.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73" name="Shape 17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28600" indent="-228600">
              <a:buSzPct val="100000"/>
              <a:buChar char="•"/>
            </a:pPr>
            <a:r>
              <a:t>UI with visualization, helped a lot</a:t>
            </a:r>
          </a:p>
          <a:p>
            <a:pPr marL="457200" lvl="1" indent="-228600">
              <a:buSzPct val="100000"/>
              <a:buChar char="•"/>
            </a:pPr>
            <a:r>
              <a:t>Physical leaf spine, color indicates utilization</a:t>
            </a:r>
          </a:p>
          <a:p>
            <a:pPr marL="457200" lvl="1" indent="-228600">
              <a:buSzPct val="100000"/>
              <a:buChar char="•"/>
            </a:pPr>
            <a:r>
              <a:t>see #nodes/#links #vn, utilization etc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2" name="Shape 18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28600" indent="-228600">
              <a:buSzPct val="100000"/>
              <a:buChar char="•"/>
            </a:pPr>
            <a:r>
              <a:t>collected various metrics</a:t>
            </a:r>
          </a:p>
          <a:p>
            <a:pPr marL="228600" indent="-228600">
              <a:buSzPct val="100000"/>
              <a:buChar char="•"/>
            </a:pPr>
            <a:r>
              <a:t>resource utilization distributions: vector of utilization of each physical resource </a:t>
            </a:r>
            <a:r>
              <a:rPr b="1"/>
              <a:t>\</a:t>
            </a:r>
          </a:p>
          <a:p>
            <a:pPr marL="228600" indent="-228600">
              <a:buSzPct val="100000"/>
              <a:buChar char="•"/>
            </a:pPr>
            <a:r>
              <a:t>runtime, network size exponentially </a:t>
            </a:r>
            <a:r>
              <a:rPr b="1"/>
              <a:t>\</a:t>
            </a:r>
          </a:p>
          <a:p>
            <a:pPr marL="228600" indent="-228600">
              <a:buSzPct val="100000"/>
              <a:buChar char="•"/>
            </a:pPr>
            <a:r>
              <a:t>stretch for each virtual link </a:t>
            </a:r>
            <a:r>
              <a:rPr b="1"/>
              <a:t>\ \ \ …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9" name="Shape 18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28600" indent="-228600">
              <a:buSzPct val="100000"/>
              <a:buChar char="•"/>
            </a:pPr>
            <a:r>
              <a:t>Main problem (not news) is resource fragmentation</a:t>
            </a:r>
          </a:p>
          <a:p>
            <a:pPr marL="457200" lvl="1" indent="-228600">
              <a:buSzPct val="100000"/>
              <a:buChar char="•"/>
            </a:pPr>
            <a:r>
              <a:t>Compare disk fragmentation, resources not laid out contiguously, </a:t>
            </a:r>
          </a:p>
          <a:p>
            <a:pPr marL="457200" lvl="1" indent="-228600">
              <a:buSzPct val="100000"/>
              <a:buChar char="•"/>
            </a:pPr>
            <a:r>
              <a:t>previously described in literature</a:t>
            </a:r>
          </a:p>
          <a:p>
            <a:pPr marL="228600" indent="-228600">
              <a:buSzPct val="100000"/>
              <a:buChar char="•"/>
            </a:pPr>
            <a:r>
              <a:t>but: expansion makes problem significantly worse </a:t>
            </a:r>
            <a:r>
              <a:rPr b="1"/>
              <a:t>\</a:t>
            </a:r>
          </a:p>
          <a:p>
            <a:pPr marL="228600" indent="-228600">
              <a:buSzPct val="100000"/>
              <a:buChar char="•"/>
            </a:pPr>
            <a:r>
              <a:t>first graph: acceptance rate over time </a:t>
            </a:r>
            <a:r>
              <a:rPr b="1"/>
              <a:t>\</a:t>
            </a:r>
          </a:p>
          <a:p>
            <a:pPr marL="228600" indent="-228600">
              <a:buSzPct val="100000"/>
              <a:buChar char="•"/>
            </a:pPr>
            <a:r>
              <a:t>second graph: mean path stretch over time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5" name="Shape 19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28600" indent="-228600">
              <a:buSzPct val="100000"/>
              <a:buChar char="•"/>
            </a:pPr>
            <a:r>
              <a:t>two different problems: even path utilization distribution leads to decreasing acceptance rate</a:t>
            </a:r>
          </a:p>
          <a:p>
            <a:pPr marL="228600" indent="-228600">
              <a:buSzPct val="100000"/>
              <a:buChar char="•"/>
            </a:pPr>
            <a:r>
              <a:t>toy example, Substrate nodes and links 100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01" name="Shape 20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28600" indent="-228600">
              <a:buSzPct val="100000"/>
              <a:buChar char="•"/>
            </a:pPr>
            <a:r>
              <a:t>second problem: path stretch leads to poor application performance</a:t>
            </a:r>
          </a:p>
          <a:p>
            <a:pPr marL="228600" indent="-228600">
              <a:buSzPct val="100000"/>
              <a:buChar char="•"/>
            </a:pPr>
            <a:r>
              <a:t>toy example</a:t>
            </a:r>
          </a:p>
          <a:p>
            <a:pPr marL="228600" indent="-228600">
              <a:buSzPct val="100000"/>
              <a:buChar char="•"/>
            </a:pPr>
            <a:r>
              <a:t>No 1:1 correspondence between virtual and physical link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1" name="Shape 21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28600" indent="-228600">
              <a:buSzPct val="100000"/>
              <a:buChar char="•"/>
            </a:pPr>
            <a:r>
              <a:t>How to solve this</a:t>
            </a:r>
          </a:p>
          <a:p>
            <a:pPr marL="228600" indent="-228600">
              <a:buSzPct val="100000"/>
              <a:buChar char="•"/>
            </a:pPr>
            <a:r>
              <a:t>vastly varying assumptions made in VNE papers, but usually hard to predict upcoming workloads</a:t>
            </a:r>
          </a:p>
          <a:p>
            <a:pPr marL="228600" indent="-228600">
              <a:buSzPct val="100000"/>
              <a:buChar char="•"/>
            </a:pPr>
            <a:r>
              <a:t>since fragmentation stems from online character of the problem </a:t>
            </a:r>
            <a:r>
              <a:rPr b="1"/>
              <a:t>\</a:t>
            </a:r>
          </a:p>
          <a:p>
            <a:pPr marL="228600" indent="-228600">
              <a:buSzPct val="100000"/>
              <a:buChar char="•"/>
            </a:pPr>
            <a:r>
              <a:t>hard to optimize algorithms for it </a:t>
            </a:r>
            <a:r>
              <a:rPr b="1"/>
              <a:t>\</a:t>
            </a:r>
          </a:p>
          <a:p>
            <a:pPr marL="228600" indent="-228600">
              <a:buSzPct val="100000"/>
              <a:buChar char="•"/>
            </a:pPr>
            <a:r>
              <a:t>explore if we can do something like this: optimize the network </a:t>
            </a:r>
            <a:r>
              <a:rPr b="1"/>
              <a:t>\</a:t>
            </a:r>
            <a:r>
              <a:t> </a:t>
            </a:r>
            <a:r>
              <a:rPr b="1"/>
              <a:t>\..</a:t>
            </a:r>
          </a:p>
          <a:p>
            <a:pPr marL="457200" lvl="1" indent="-228600">
              <a:buSzPct val="100000"/>
              <a:buChar char="•"/>
            </a:pPr>
            <a:r>
              <a:t>that is run some VN migration algorithm that optimizes the network periodically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80" name="Shape 8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28600" indent="-228600">
              <a:buSzPct val="100000"/>
              <a:buChar char="•"/>
            </a:pPr>
            <a:r>
              <a:t>widely used technique to allow the coexistence of multiple tenant networks on a shared physical infrastructure </a:t>
            </a:r>
            <a:r>
              <a:rPr b="1"/>
              <a:t>\</a:t>
            </a:r>
          </a:p>
          <a:p>
            <a:pPr marL="228600" indent="-228600">
              <a:buSzPct val="100000"/>
              <a:buChar char="•"/>
            </a:pPr>
            <a:r>
              <a:t>reduces infrastructure cost and allows for flexibility for tenants</a:t>
            </a:r>
          </a:p>
          <a:p>
            <a:pPr marL="457200" lvl="1" indent="-228600">
              <a:buSzPct val="100000"/>
              <a:buChar char="•"/>
            </a:pPr>
            <a:r>
              <a:t>only use exactly the resources currently required</a:t>
            </a:r>
          </a:p>
          <a:p>
            <a:pPr marL="457200" lvl="1" indent="-228600">
              <a:buSzPct val="100000"/>
              <a:buChar char="•"/>
            </a:pPr>
            <a:r>
              <a:t>add or remove resources based on demand </a:t>
            </a:r>
            <a:r>
              <a:rPr b="1"/>
              <a:t>\</a:t>
            </a:r>
          </a:p>
          <a:p>
            <a:pPr marL="228600" indent="-228600">
              <a:buSzPct val="100000"/>
              <a:buChar char="•"/>
            </a:pPr>
            <a:r>
              <a:t>cloud computing - specifically Infrastructure as a Service (IaaS)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7" name="Shape 21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228600" indent="-228600">
              <a:buSzPct val="100000"/>
              <a:buChar char="•"/>
            </a:lvl1pPr>
          </a:lstStyle>
          <a:p>
            <a:r>
              <a:t>sort of control loop, monitor the network, plan fragmentation, future work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25" name="Shape 22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28600" indent="-228600">
              <a:buSzPct val="100000"/>
              <a:buChar char="•"/>
            </a:pPr>
            <a:r>
              <a:t>looked at naive realization: remap all networks to predict upper bound on effectiveness</a:t>
            </a:r>
          </a:p>
          <a:p>
            <a:pPr marL="228600" indent="-228600">
              <a:buSzPct val="100000"/>
              <a:buChar char="•"/>
            </a:pPr>
            <a:r>
              <a:t>first look at first subproblem: utilization distribution, best if resources are either fully utilized or entirely available (also could conserve energy by shutting down etc). </a:t>
            </a:r>
            <a:r>
              <a:rPr b="1"/>
              <a:t>\</a:t>
            </a:r>
          </a:p>
          <a:p>
            <a:pPr marL="228600" indent="-228600">
              <a:buSzPct val="100000"/>
              <a:buChar char="•"/>
            </a:pPr>
            <a:r>
              <a:t>first graph: theoretical, ideal case </a:t>
            </a:r>
            <a:r>
              <a:rPr b="1"/>
              <a:t>\</a:t>
            </a:r>
          </a:p>
          <a:p>
            <a:pPr marL="228600" indent="-228600">
              <a:buSzPct val="100000"/>
              <a:buChar char="•"/>
            </a:pPr>
            <a:r>
              <a:t>second graph: simulation before and after defrag…looks ‘more’ like left, step character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31" name="Shape 23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28600" indent="-228600">
              <a:buSzPct val="100000"/>
              <a:buChar char="•"/>
            </a:pPr>
            <a:r>
              <a:t>second: path stretch</a:t>
            </a:r>
          </a:p>
          <a:p>
            <a:pPr marL="457200" lvl="1" indent="-228600">
              <a:buSzPct val="100000"/>
              <a:buChar char="•"/>
            </a:pPr>
            <a:r>
              <a:t>time step is an add/expand/contract/delete operation</a:t>
            </a:r>
          </a:p>
          <a:p>
            <a:pPr marL="457200" lvl="1" indent="-228600">
              <a:buSzPct val="100000"/>
              <a:buChar char="•"/>
            </a:pPr>
            <a:r>
              <a:t>exactly same workload, deterministic embedding, with and without defrag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40" name="Shape 24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28600" indent="-228600">
              <a:buSzPct val="100000"/>
              <a:buChar char="•"/>
            </a:pPr>
            <a:r>
              <a:t>mean is good, but this is the full distribution</a:t>
            </a:r>
          </a:p>
          <a:p>
            <a:pPr marL="457200" lvl="1" indent="-228600">
              <a:buSzPct val="100000"/>
              <a:buChar char="•"/>
            </a:pPr>
            <a:r>
              <a:t>paths were either of length 1,2,3,4, 4 being the physical network diameter (worst case)</a:t>
            </a:r>
          </a:p>
          <a:p>
            <a:pPr marL="457200" lvl="1" indent="-228600">
              <a:buSzPct val="100000"/>
              <a:buChar char="•"/>
            </a:pPr>
            <a:r>
              <a:t>see redistribution of path lengths, cut worst by 52%, length 3 by 62%</a:t>
            </a: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46" name="Shape 24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28600" indent="-228600">
              <a:buSzPct val="100000"/>
              <a:buChar char="•"/>
            </a:pPr>
            <a:r>
              <a:t>advanced analysis: rejections can be due to small local effects, where a single network blocks access to the rest of a subtree, doesn't require remapping everything </a:t>
            </a:r>
            <a:r>
              <a:rPr b="1"/>
              <a:t>\</a:t>
            </a:r>
          </a:p>
          <a:p>
            <a:pPr marL="228600" indent="-228600">
              <a:buSzPct val="100000"/>
              <a:buChar char="•"/>
            </a:pPr>
            <a:r>
              <a:t>migration cost: cost associated with migration: need some tradeoff between optimality of placement and migration cost, e.g. only remap worst networks …requires simulation</a:t>
            </a: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52" name="Shape 25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28600" indent="-228600">
              <a:buSzPct val="100000"/>
              <a:buChar char="•"/>
            </a:pPr>
            <a:r>
              <a:t>in conclusion: 4 contributions</a:t>
            </a:r>
          </a:p>
          <a:p>
            <a:pPr marL="457200" lvl="1" indent="-228600">
              <a:buSzPct val="100000"/>
              <a:buChar char="•"/>
            </a:pPr>
            <a:r>
              <a:t>defined requirements for VNE in data center settings and propose expand/contract </a:t>
            </a:r>
            <a:r>
              <a:rPr b="1"/>
              <a:t>\</a:t>
            </a:r>
          </a:p>
          <a:p>
            <a:pPr marL="457200" lvl="1" indent="-228600">
              <a:buSzPct val="100000"/>
              <a:buChar char="•"/>
            </a:pPr>
            <a:r>
              <a:t>identified challenges with scaling: fragmentation </a:t>
            </a:r>
            <a:r>
              <a:rPr b="1"/>
              <a:t>\</a:t>
            </a:r>
          </a:p>
          <a:p>
            <a:pPr marL="457200" lvl="1" indent="-228600">
              <a:buSzPct val="100000"/>
              <a:buChar char="•"/>
            </a:pPr>
            <a:r>
              <a:t>identified metrics for fragmentation problem </a:t>
            </a:r>
            <a:r>
              <a:rPr b="1"/>
              <a:t>\</a:t>
            </a:r>
          </a:p>
          <a:p>
            <a:pPr marL="457200" lvl="1" indent="-228600">
              <a:buSzPct val="100000"/>
              <a:buChar char="•"/>
            </a:pPr>
            <a:r>
              <a:t>instead of further optimizing placement, propose defragmentation as a solution </a:t>
            </a:r>
            <a:r>
              <a:rPr b="1"/>
              <a:t>\</a:t>
            </a:r>
          </a:p>
          <a:p>
            <a:pPr marL="228600" indent="-228600">
              <a:buSzPct val="100000"/>
              <a:buChar char="•"/>
            </a:pPr>
            <a:r>
              <a:t>finally, showed through simulations that this can be a very powerful technique improving network utilization and performance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87" name="Shape 8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28600" indent="-228600">
              <a:buSzPct val="100000"/>
              <a:buChar char="•"/>
            </a:pPr>
            <a:r>
              <a:t>4 main characteristics, components such a solution must support</a:t>
            </a:r>
          </a:p>
          <a:p>
            <a:pPr marL="228600" indent="-228600">
              <a:buSzPct val="100000"/>
              <a:buChar char="•"/>
            </a:pPr>
            <a:r>
              <a:t>first, virtual topologies</a:t>
            </a:r>
          </a:p>
          <a:p>
            <a:pPr marL="228600" indent="-228600">
              <a:buSzPct val="100000"/>
              <a:buChar char="•"/>
            </a:pPr>
            <a:r>
              <a:t>cloud applications have varying demands for topologies</a:t>
            </a:r>
          </a:p>
          <a:p>
            <a:pPr marL="457200" lvl="1" indent="-228600">
              <a:buSzPct val="100000"/>
              <a:buChar char="•"/>
            </a:pPr>
            <a:r>
              <a:t>web and enterprise often tiered approach with network functions between stages for isolation</a:t>
            </a:r>
          </a:p>
          <a:p>
            <a:pPr marL="457200" lvl="1" indent="-228600">
              <a:buSzPct val="100000"/>
              <a:buChar char="•"/>
            </a:pPr>
            <a:r>
              <a:t>analytics often high connectivity between all nodes with guaranteed bw/latency</a:t>
            </a:r>
          </a:p>
          <a:p>
            <a:pPr marL="457200" lvl="1" indent="-228600">
              <a:buSzPct val="100000"/>
              <a:buChar char="•"/>
            </a:pPr>
            <a:r>
              <a:t>or some hybrid form </a:t>
            </a:r>
            <a:r>
              <a:rPr b="1"/>
              <a:t>\</a:t>
            </a:r>
          </a:p>
          <a:p>
            <a:pPr marL="228600" indent="-228600">
              <a:buSzPct val="100000"/>
              <a:buChar char="•"/>
            </a:pPr>
            <a:r>
              <a:t>Links in such custom topologies often must provide QoS guarantees for latency or bandwidth, performance isolation w/ fixed reservations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4" name="Shape 9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28600" indent="-228600">
              <a:buSzPct val="100000"/>
              <a:buChar char="•"/>
            </a:pPr>
            <a:r>
              <a:t>second, dynamic virtual topologies</a:t>
            </a:r>
          </a:p>
          <a:p>
            <a:pPr marL="228600" indent="-228600">
              <a:buSzPct val="100000"/>
              <a:buChar char="•"/>
            </a:pPr>
            <a:r>
              <a:t>ability to quickly and easily request resources as they are needed (multiple times per day) </a:t>
            </a:r>
            <a:r>
              <a:rPr b="1"/>
              <a:t>\</a:t>
            </a:r>
          </a:p>
          <a:p>
            <a:pPr marL="228600" indent="-228600">
              <a:buSzPct val="100000"/>
              <a:buChar char="•"/>
            </a:pPr>
            <a:r>
              <a:t>network topology needs to adapt to changing application needs (e.g. add middlebox during ddos)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02" name="Shape 1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28600" indent="-228600">
              <a:buSzPct val="100000"/>
              <a:buChar char="•"/>
            </a:pPr>
            <a:r>
              <a:t>third, network control</a:t>
            </a:r>
          </a:p>
          <a:p>
            <a:pPr marL="228600" indent="-228600">
              <a:buSzPct val="100000"/>
              <a:buChar char="•"/>
            </a:pPr>
            <a:r>
              <a:t>more than best effort packet delivery</a:t>
            </a:r>
          </a:p>
          <a:p>
            <a:pPr marL="457200" lvl="1" indent="-228600">
              <a:buSzPct val="100000"/>
              <a:buChar char="•"/>
            </a:pPr>
            <a:r>
              <a:t>specify custom forwarding logic, middle box functionality and traffic engineering</a:t>
            </a:r>
          </a:p>
          <a:p>
            <a:pPr marL="228600" indent="-228600">
              <a:buSzPct val="100000"/>
              <a:buChar char="•"/>
            </a:pPr>
            <a:r>
              <a:t>idea is that better control and QoS guarantees lead to better application performance</a:t>
            </a:r>
          </a:p>
          <a:p>
            <a:pPr marL="228600" indent="-228600">
              <a:buSzPct val="100000"/>
              <a:buChar char="•"/>
            </a:pPr>
            <a:r>
              <a:t>with SDN technologies this is achievable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09" name="Shape 10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28600" indent="-228600">
              <a:buSzPct val="100000"/>
              <a:buChar char="•"/>
            </a:pPr>
            <a:r>
              <a:t>fourth, embedding (more component)</a:t>
            </a:r>
          </a:p>
          <a:p>
            <a:pPr marL="228600" indent="-228600">
              <a:buSzPct val="100000"/>
              <a:buChar char="•"/>
            </a:pPr>
            <a:r>
              <a:t>coordinated node and link mapping is required for such advanced network performance guarantees</a:t>
            </a:r>
          </a:p>
          <a:p>
            <a:pPr marL="457200" lvl="1" indent="-228600">
              <a:buSzPct val="100000"/>
              <a:buChar char="•"/>
            </a:pPr>
            <a:r>
              <a:t>reserved, fixed bandwidth and other QoS constraints </a:t>
            </a:r>
            <a:r>
              <a:rPr b="1"/>
              <a:t>\</a:t>
            </a:r>
          </a:p>
          <a:p>
            <a:pPr marL="228600" indent="-228600">
              <a:buSzPct val="100000"/>
              <a:buChar char="•"/>
            </a:pPr>
            <a:r>
              <a:t>problem is computationally intractable (belongs to NP-Complete Problems) </a:t>
            </a:r>
            <a:r>
              <a:rPr b="1"/>
              <a:t>\</a:t>
            </a:r>
          </a:p>
          <a:p>
            <a:pPr marL="228600" indent="-228600">
              <a:buSzPct val="100000"/>
              <a:buChar char="•"/>
            </a:pPr>
            <a:r>
              <a:t>extensive body or research, heuristical and metaheuristical solutions, generally poor scaling behavior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5" name="Shape 11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28600" indent="-228600">
              <a:buSzPct val="100000"/>
              <a:buChar char="•"/>
            </a:pPr>
            <a:r>
              <a:t>looking at solutions and evaluating them based on the four requirements</a:t>
            </a:r>
          </a:p>
          <a:p>
            <a:pPr marL="228600" indent="-228600">
              <a:buSzPct val="100000"/>
              <a:buChar char="•"/>
            </a:pPr>
            <a:r>
              <a:t>great in principle but implementation varies significantly</a:t>
            </a:r>
          </a:p>
          <a:p>
            <a:pPr marL="228600" indent="-228600">
              <a:buSzPct val="100000"/>
              <a:buChar char="•"/>
            </a:pPr>
            <a:r>
              <a:t>most solutions (academic as well as industrial) only support some subset </a:t>
            </a:r>
            <a:r>
              <a:rPr b="1"/>
              <a:t>\</a:t>
            </a:r>
          </a:p>
          <a:p>
            <a:pPr marL="228600" indent="-228600">
              <a:buSzPct val="100000"/>
              <a:buChar char="•"/>
            </a:pPr>
            <a:r>
              <a:t>not VNE talk and we are not aiming at solving this problem</a:t>
            </a:r>
          </a:p>
          <a:p>
            <a:pPr marL="457200" lvl="1" indent="-228600">
              <a:buSzPct val="100000"/>
              <a:buChar char="•"/>
            </a:pPr>
            <a:r>
              <a:t>identified more systemic issues with most research that makes most unsuitable for DC environments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1" name="Shape 12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28600" indent="-228600">
              <a:buSzPct val="100000"/>
              <a:buChar char="•"/>
            </a:pPr>
            <a:r>
              <a:t>no differentiation between network or compute nodes, i.e. VMs, programmable switches etc. </a:t>
            </a:r>
            <a:r>
              <a:rPr b="1"/>
              <a:t>\</a:t>
            </a:r>
          </a:p>
          <a:p>
            <a:pPr marL="228600" indent="-228600">
              <a:buSzPct val="100000"/>
              <a:buChar char="•"/>
            </a:pPr>
            <a:r>
              <a:t>limited support for virtual topologies (most prevalent single L2 domain) </a:t>
            </a:r>
            <a:r>
              <a:rPr b="1"/>
              <a:t>\</a:t>
            </a:r>
          </a:p>
          <a:p>
            <a:pPr marL="228600" indent="-228600">
              <a:buSzPct val="100000"/>
              <a:buChar char="•"/>
            </a:pPr>
            <a:r>
              <a:t>no performance isolation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7" name="Shape 12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28600" indent="-228600">
              <a:buSzPct val="100000"/>
              <a:buChar char="•"/>
            </a:pPr>
            <a:r>
              <a:t>Don’t allow for multiple VMs out of the same request to be mapped on single hypervisor…MCF formulation </a:t>
            </a:r>
            <a:r>
              <a:rPr b="1"/>
              <a:t>\</a:t>
            </a:r>
          </a:p>
          <a:p>
            <a:pPr marL="228600" indent="-228600">
              <a:buSzPct val="100000"/>
              <a:buChar char="•"/>
            </a:pPr>
            <a:r>
              <a:t>Most work evaluated on mesh-like networks, high average node degree, historically from WAN</a:t>
            </a:r>
          </a:p>
          <a:p>
            <a:pPr marL="457200" lvl="1" indent="-228600">
              <a:buSzPct val="100000"/>
              <a:buChar char="•"/>
            </a:pPr>
            <a:r>
              <a:t>some point solutions for trees but they then generally don't support arbitrary topologies </a:t>
            </a:r>
            <a:r>
              <a:rPr b="1"/>
              <a:t>\</a:t>
            </a:r>
          </a:p>
          <a:p>
            <a:pPr marL="228600" indent="-228600">
              <a:buSzPct val="100000"/>
              <a:buChar char="•"/>
            </a:pPr>
            <a:r>
              <a:t>Work does not match the use of cloud infrastructure where resources need to dynamically scale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"/><Relationship Id="rId2" Type="http://schemas.openxmlformats.org/officeDocument/2006/relationships/image" Target="../media/image4.ti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Boulder FL.pdf" descr="Boulder FL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6018" y="7823200"/>
            <a:ext cx="3657601" cy="1828800"/>
          </a:xfrm>
          <a:prstGeom prst="rect">
            <a:avLst/>
          </a:prstGeom>
          <a:ln w="12700">
            <a:miter lim="400000"/>
          </a:ln>
        </p:spPr>
      </p:pic>
      <p:sp>
        <p:nvSpPr>
          <p:cNvPr id="13" name="Text"/>
          <p:cNvSpPr txBox="1">
            <a:spLocks noGrp="1"/>
          </p:cNvSpPr>
          <p:nvPr>
            <p:ph type="body" sz="quarter" idx="13"/>
          </p:nvPr>
        </p:nvSpPr>
        <p:spPr>
          <a:xfrm>
            <a:off x="2721371" y="1435100"/>
            <a:ext cx="9788129" cy="533401"/>
          </a:xfrm>
          <a:prstGeom prst="rect">
            <a:avLst/>
          </a:prstGeom>
        </p:spPr>
        <p:txBody>
          <a:bodyPr anchor="ctr">
            <a:spAutoFit/>
          </a:bodyPr>
          <a:lstStyle/>
          <a:p>
            <a:pPr marL="0" indent="0" algn="r">
              <a:spcBef>
                <a:spcPts val="0"/>
              </a:spcBef>
              <a:buSzTx/>
              <a:buNone/>
              <a:defRPr sz="2800">
                <a:solidFill>
                  <a:srgbClr val="53585F"/>
                </a:solidFill>
              </a:defRPr>
            </a:pPr>
            <a:endParaRPr/>
          </a:p>
        </p:txBody>
      </p:sp>
      <p:sp>
        <p:nvSpPr>
          <p:cNvPr id="14" name="Rectangle"/>
          <p:cNvSpPr txBox="1">
            <a:spLocks noGrp="1"/>
          </p:cNvSpPr>
          <p:nvPr>
            <p:ph type="body" sz="quarter" idx="14"/>
          </p:nvPr>
        </p:nvSpPr>
        <p:spPr>
          <a:xfrm>
            <a:off x="1803400" y="7962900"/>
            <a:ext cx="5791200" cy="1701800"/>
          </a:xfrm>
          <a:prstGeom prst="rect">
            <a:avLst/>
          </a:prstGeom>
        </p:spPr>
        <p:txBody>
          <a:bodyPr anchor="ctr"/>
          <a:lstStyle/>
          <a:p>
            <a:pPr marL="0" indent="0" algn="r">
              <a:spcBef>
                <a:spcPts val="0"/>
              </a:spcBef>
              <a:buSzTx/>
              <a:buNone/>
              <a:defRPr sz="400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/>
          </a:p>
        </p:txBody>
      </p:sp>
      <p:sp>
        <p:nvSpPr>
          <p:cNvPr id="15" name="Line"/>
          <p:cNvSpPr/>
          <p:nvPr/>
        </p:nvSpPr>
        <p:spPr>
          <a:xfrm flipV="1">
            <a:off x="8269485" y="8123419"/>
            <a:ext cx="1" cy="1227867"/>
          </a:xfrm>
          <a:prstGeom prst="line">
            <a:avLst/>
          </a:prstGeom>
          <a:ln w="127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6" name="Title Text"/>
          <p:cNvSpPr txBox="1">
            <a:spLocks noGrp="1"/>
          </p:cNvSpPr>
          <p:nvPr>
            <p:ph type="title"/>
          </p:nvPr>
        </p:nvSpPr>
        <p:spPr>
          <a:xfrm>
            <a:off x="2044700" y="641963"/>
            <a:ext cx="10464800" cy="835819"/>
          </a:xfrm>
          <a:prstGeom prst="rect">
            <a:avLst/>
          </a:prstGeom>
        </p:spPr>
        <p:txBody>
          <a:bodyPr anchor="b"/>
          <a:lstStyle>
            <a:lvl1pPr algn="r"/>
          </a:lstStyle>
          <a:p>
            <a:r>
              <a:t>Title Text</a:t>
            </a:r>
          </a:p>
        </p:txBody>
      </p:sp>
      <p:pic>
        <p:nvPicPr>
          <p:cNvPr id="17" name="Image" descr="Image"/>
          <p:cNvPicPr>
            <a:picLocks noChangeAspect="1"/>
          </p:cNvPicPr>
          <p:nvPr/>
        </p:nvPicPr>
        <p:blipFill>
          <a:blip r:embed="rId3"/>
          <a:srcRect t="15584" b="15584"/>
          <a:stretch>
            <a:fillRect/>
          </a:stretch>
        </p:blipFill>
        <p:spPr>
          <a:xfrm>
            <a:off x="0" y="2572742"/>
            <a:ext cx="13004800" cy="4608110"/>
          </a:xfrm>
          <a:prstGeom prst="rect">
            <a:avLst/>
          </a:prstGeom>
          <a:ln w="12700">
            <a:miter lim="400000"/>
          </a:ln>
        </p:spPr>
      </p:pic>
      <p:sp>
        <p:nvSpPr>
          <p:cNvPr id="1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28" name="Text"/>
          <p:cNvSpPr txBox="1">
            <a:spLocks noGrp="1"/>
          </p:cNvSpPr>
          <p:nvPr>
            <p:ph type="body" sz="quarter" idx="13"/>
          </p:nvPr>
        </p:nvSpPr>
        <p:spPr>
          <a:xfrm>
            <a:off x="380276" y="9283700"/>
            <a:ext cx="9680116" cy="317500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>
              <a:spcBef>
                <a:spcPts val="0"/>
              </a:spcBef>
              <a:buSzTx/>
              <a:buNone/>
              <a:defRPr sz="1400">
                <a:solidFill>
                  <a:srgbClr val="A6AAA9"/>
                </a:solidFill>
              </a:defRPr>
            </a:lvl1pPr>
          </a:lstStyle>
          <a:p>
            <a:r>
              <a:t>Text</a:t>
            </a:r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La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Q&amp;A / Discussion"/>
          <p:cNvSpPr txBox="1"/>
          <p:nvPr/>
        </p:nvSpPr>
        <p:spPr>
          <a:xfrm>
            <a:off x="1118643" y="1231785"/>
            <a:ext cx="4144977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 cap="small">
                <a:solidFill>
                  <a:srgbClr val="53585F"/>
                </a:solidFill>
              </a:defRPr>
            </a:lvl1pPr>
          </a:lstStyle>
          <a:p>
            <a:r>
              <a:t>Q&amp;A / Discussion</a:t>
            </a:r>
          </a:p>
        </p:txBody>
      </p:sp>
      <p:pic>
        <p:nvPicPr>
          <p:cNvPr id="43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735" y="8553743"/>
            <a:ext cx="4258793" cy="644357"/>
          </a:xfrm>
          <a:prstGeom prst="rect">
            <a:avLst/>
          </a:prstGeom>
          <a:ln w="12700">
            <a:miter lim="400000"/>
          </a:ln>
        </p:spPr>
      </p:pic>
      <p:sp>
        <p:nvSpPr>
          <p:cNvPr id="44" name="Oliver Michel…"/>
          <p:cNvSpPr txBox="1"/>
          <p:nvPr/>
        </p:nvSpPr>
        <p:spPr>
          <a:xfrm>
            <a:off x="1272428" y="4013199"/>
            <a:ext cx="3837407" cy="172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spcBef>
                <a:spcPts val="3200"/>
              </a:spcBef>
              <a:defRPr sz="2900">
                <a:solidFill>
                  <a:srgbClr val="53585F"/>
                </a:solidFill>
              </a:defRPr>
            </a:pPr>
            <a:r>
              <a:t>Oliver Michel </a:t>
            </a:r>
            <a:endParaRPr sz="2600"/>
          </a:p>
          <a:p>
            <a:pPr>
              <a:spcBef>
                <a:spcPts val="3200"/>
              </a:spcBef>
              <a:defRPr sz="2300">
                <a:solidFill>
                  <a:srgbClr val="53585F"/>
                </a:solidFill>
              </a:defRPr>
            </a:pPr>
            <a:r>
              <a:t>oliver.michel@colorado.edu</a:t>
            </a:r>
          </a:p>
          <a:p>
            <a:pPr>
              <a:spcBef>
                <a:spcPts val="500"/>
              </a:spcBef>
              <a:defRPr sz="2300">
                <a:solidFill>
                  <a:srgbClr val="53585F"/>
                </a:solidFill>
              </a:defRPr>
            </a:pPr>
            <a:r>
              <a:t>http://nsr.colorado.edu/oliver</a:t>
            </a:r>
          </a:p>
        </p:txBody>
      </p:sp>
      <p:pic>
        <p:nvPicPr>
          <p:cNvPr id="45" name="Image" descr="Image"/>
          <p:cNvPicPr>
            <a:picLocks/>
          </p:cNvPicPr>
          <p:nvPr/>
        </p:nvPicPr>
        <p:blipFill>
          <a:blip r:embed="rId3"/>
          <a:srcRect l="12642" r="38450"/>
          <a:stretch>
            <a:fillRect/>
          </a:stretch>
        </p:blipFill>
        <p:spPr>
          <a:xfrm>
            <a:off x="6499131" y="-133549"/>
            <a:ext cx="6511283" cy="9893821"/>
          </a:xfrm>
          <a:prstGeom prst="rect">
            <a:avLst/>
          </a:prstGeom>
          <a:ln w="12700">
            <a:miter lim="400000"/>
          </a:ln>
        </p:spPr>
      </p:pic>
      <p:sp>
        <p:nvSpPr>
          <p:cNvPr id="4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ody Level One…"/>
          <p:cNvSpPr txBox="1">
            <a:spLocks noGrp="1"/>
          </p:cNvSpPr>
          <p:nvPr>
            <p:ph type="body" idx="1"/>
          </p:nvPr>
        </p:nvSpPr>
        <p:spPr>
          <a:xfrm>
            <a:off x="406846" y="1877020"/>
            <a:ext cx="12191108" cy="72992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2pPr>
              <a:spcBef>
                <a:spcPts val="1500"/>
              </a:spcBef>
            </a:lvl2pPr>
            <a:lvl3pPr>
              <a:spcBef>
                <a:spcPts val="1000"/>
              </a:spcBef>
            </a:lvl3pPr>
            <a:lvl4pPr>
              <a:spcBef>
                <a:spcPts val="1000"/>
              </a:spcBef>
            </a:lvl4pPr>
            <a:lvl5pPr>
              <a:spcBef>
                <a:spcPts val="1000"/>
              </a:spcBef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410120" y="444500"/>
            <a:ext cx="12184560" cy="10352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4" name="Line"/>
          <p:cNvSpPr/>
          <p:nvPr/>
        </p:nvSpPr>
        <p:spPr>
          <a:xfrm>
            <a:off x="406400" y="1517650"/>
            <a:ext cx="12192001" cy="0"/>
          </a:xfrm>
          <a:prstGeom prst="line">
            <a:avLst/>
          </a:prstGeom>
          <a:ln w="127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351359" y="9251950"/>
            <a:ext cx="354382" cy="355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7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transition spd="med"/>
  <p:txStyles>
    <p:titleStyle>
      <a:lvl1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5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5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5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5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5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5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5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5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5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444500" marR="0" indent="-444500" algn="l" defTabSz="584200" latinLnBrk="0">
        <a:lnSpc>
          <a:spcPct val="100000"/>
        </a:lnSpc>
        <a:spcBef>
          <a:spcPts val="30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889000" marR="0" indent="-444500" algn="l" defTabSz="584200" latinLnBrk="0">
        <a:lnSpc>
          <a:spcPct val="100000"/>
        </a:lnSpc>
        <a:spcBef>
          <a:spcPts val="30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333500" marR="0" indent="-444500" algn="l" defTabSz="584200" latinLnBrk="0">
        <a:lnSpc>
          <a:spcPct val="100000"/>
        </a:lnSpc>
        <a:spcBef>
          <a:spcPts val="30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1778000" marR="0" indent="-444500" algn="l" defTabSz="584200" latinLnBrk="0">
        <a:lnSpc>
          <a:spcPct val="100000"/>
        </a:lnSpc>
        <a:spcBef>
          <a:spcPts val="30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2222500" marR="0" indent="-444500" algn="l" defTabSz="584200" latinLnBrk="0">
        <a:lnSpc>
          <a:spcPct val="100000"/>
        </a:lnSpc>
        <a:spcBef>
          <a:spcPts val="30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2667000" marR="0" indent="-444500" algn="l" defTabSz="584200" latinLnBrk="0">
        <a:lnSpc>
          <a:spcPct val="100000"/>
        </a:lnSpc>
        <a:spcBef>
          <a:spcPts val="30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3111500" marR="0" indent="-444500" algn="l" defTabSz="584200" latinLnBrk="0">
        <a:lnSpc>
          <a:spcPct val="100000"/>
        </a:lnSpc>
        <a:spcBef>
          <a:spcPts val="30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3556000" marR="0" indent="-444500" algn="l" defTabSz="584200" latinLnBrk="0">
        <a:lnSpc>
          <a:spcPct val="100000"/>
        </a:lnSpc>
        <a:spcBef>
          <a:spcPts val="30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4000500" marR="0" indent="-444500" algn="l" defTabSz="584200" latinLnBrk="0">
        <a:lnSpc>
          <a:spcPct val="100000"/>
        </a:lnSpc>
        <a:spcBef>
          <a:spcPts val="30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7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7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7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7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7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7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7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7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7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"/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Boulder FL.pdf" descr="Boulder FL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6018" y="7632700"/>
            <a:ext cx="3657601" cy="1828800"/>
          </a:xfrm>
          <a:prstGeom prst="rect">
            <a:avLst/>
          </a:prstGeom>
          <a:ln w="12700">
            <a:miter lim="400000"/>
          </a:ln>
        </p:spPr>
      </p:pic>
      <p:sp>
        <p:nvSpPr>
          <p:cNvPr id="56" name="Line"/>
          <p:cNvSpPr/>
          <p:nvPr/>
        </p:nvSpPr>
        <p:spPr>
          <a:xfrm flipV="1">
            <a:off x="8269485" y="7894819"/>
            <a:ext cx="1" cy="1227867"/>
          </a:xfrm>
          <a:prstGeom prst="line">
            <a:avLst/>
          </a:prstGeom>
          <a:ln w="127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pic>
        <p:nvPicPr>
          <p:cNvPr id="57" name="Image" descr="Image"/>
          <p:cNvPicPr>
            <a:picLocks noChangeAspect="1"/>
          </p:cNvPicPr>
          <p:nvPr/>
        </p:nvPicPr>
        <p:blipFill>
          <a:blip r:embed="rId3"/>
          <a:srcRect t="15584" b="15584"/>
          <a:stretch>
            <a:fillRect/>
          </a:stretch>
        </p:blipFill>
        <p:spPr>
          <a:xfrm>
            <a:off x="0" y="2572742"/>
            <a:ext cx="13004800" cy="4608110"/>
          </a:xfrm>
          <a:prstGeom prst="rect">
            <a:avLst/>
          </a:prstGeom>
          <a:ln w="12700">
            <a:miter lim="400000"/>
          </a:ln>
        </p:spPr>
      </p:pic>
      <p:sp>
        <p:nvSpPr>
          <p:cNvPr id="58" name="Oliver Michel…"/>
          <p:cNvSpPr txBox="1"/>
          <p:nvPr/>
        </p:nvSpPr>
        <p:spPr>
          <a:xfrm>
            <a:off x="398397" y="7670800"/>
            <a:ext cx="7593878" cy="1701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r">
              <a:defRPr sz="280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Oliver Michel</a:t>
            </a:r>
          </a:p>
          <a:p>
            <a:pPr algn="r">
              <a:defRPr sz="280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Eric Keller</a:t>
            </a:r>
          </a:p>
          <a:p>
            <a:pPr algn="r">
              <a:defRPr sz="280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Fernando Ramos </a:t>
            </a:r>
            <a:r>
              <a:rPr>
                <a:solidFill>
                  <a:srgbClr val="53585F"/>
                </a:solidFill>
              </a:rPr>
              <a:t>(ULisbon)</a:t>
            </a:r>
          </a:p>
        </p:txBody>
      </p:sp>
      <p:sp>
        <p:nvSpPr>
          <p:cNvPr id="59" name="Network Defragmentation in Virtualized Data Centers"/>
          <p:cNvSpPr txBox="1">
            <a:spLocks noGrp="1"/>
          </p:cNvSpPr>
          <p:nvPr>
            <p:ph type="title" idx="4294967295"/>
          </p:nvPr>
        </p:nvSpPr>
        <p:spPr>
          <a:xfrm>
            <a:off x="374536" y="641963"/>
            <a:ext cx="12134964" cy="835819"/>
          </a:xfrm>
          <a:prstGeom prst="rect">
            <a:avLst/>
          </a:prstGeom>
        </p:spPr>
        <p:txBody>
          <a:bodyPr anchor="b"/>
          <a:lstStyle>
            <a:lvl1pPr algn="r" defTabSz="432308">
              <a:defRPr sz="3996"/>
            </a:lvl1pPr>
          </a:lstStyle>
          <a:p>
            <a:r>
              <a:t>Network Defragmentation in Virtualized Data Centers</a:t>
            </a:r>
          </a:p>
        </p:txBody>
      </p:sp>
      <p:sp>
        <p:nvSpPr>
          <p:cNvPr id="60" name="Invited Talk, University of Lisbon, Sep. 26th 2017"/>
          <p:cNvSpPr txBox="1"/>
          <p:nvPr/>
        </p:nvSpPr>
        <p:spPr>
          <a:xfrm>
            <a:off x="2721371" y="1473200"/>
            <a:ext cx="9788129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>
              <a:defRPr sz="2800">
                <a:solidFill>
                  <a:srgbClr val="53585F"/>
                </a:solidFill>
              </a:defRPr>
            </a:lvl1pPr>
          </a:lstStyle>
          <a:p>
            <a:r>
              <a:t>Invited Talk, University of Lisbon, Sep. 26th 2017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Multiple VMs from same request on single hypervisor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Multiple VMs from same request on single hypervisor</a:t>
            </a:r>
          </a:p>
          <a:p>
            <a:r>
              <a:t>Geared towards and evaluated on mesh-like networks</a:t>
            </a:r>
          </a:p>
          <a:p>
            <a:r>
              <a:t>Focus on embedding entire network at a time (no scaling)</a:t>
            </a:r>
          </a:p>
        </p:txBody>
      </p:sp>
      <p:sp>
        <p:nvSpPr>
          <p:cNvPr id="124" name="Challenges in Data Cent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Challenges in Data Centers</a:t>
            </a:r>
          </a:p>
        </p:txBody>
      </p:sp>
      <p:sp>
        <p:nvSpPr>
          <p:cNvPr id="12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10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3" grpId="1" build="p" animBg="1" advAuto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This pape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This paper</a:t>
            </a:r>
          </a:p>
        </p:txBody>
      </p:sp>
      <p:sp>
        <p:nvSpPr>
          <p:cNvPr id="13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11</a:t>
            </a:fld>
            <a:endParaRPr/>
          </a:p>
        </p:txBody>
      </p:sp>
      <p:sp>
        <p:nvSpPr>
          <p:cNvPr id="131" name="Expand VN / Contract VN"/>
          <p:cNvSpPr/>
          <p:nvPr/>
        </p:nvSpPr>
        <p:spPr>
          <a:xfrm>
            <a:off x="4142192" y="2926330"/>
            <a:ext cx="4720415" cy="1270001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/>
            </a:lvl1pPr>
          </a:lstStyle>
          <a:p>
            <a:r>
              <a:t>Expand VN / Contract VN</a:t>
            </a:r>
          </a:p>
        </p:txBody>
      </p:sp>
      <p:sp>
        <p:nvSpPr>
          <p:cNvPr id="132" name="Optimize Embeddings…"/>
          <p:cNvSpPr/>
          <p:nvPr/>
        </p:nvSpPr>
        <p:spPr>
          <a:xfrm>
            <a:off x="4142193" y="5598660"/>
            <a:ext cx="4720415" cy="1270001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2800"/>
            </a:pPr>
            <a:r>
              <a:t>Optimize Embeddings</a:t>
            </a:r>
          </a:p>
          <a:p>
            <a:pPr>
              <a:defRPr sz="2400"/>
            </a:pPr>
            <a:r>
              <a:t>(Defragmentation)</a:t>
            </a:r>
          </a:p>
        </p:txBody>
      </p:sp>
      <p:sp>
        <p:nvSpPr>
          <p:cNvPr id="133" name="+"/>
          <p:cNvSpPr txBox="1"/>
          <p:nvPr/>
        </p:nvSpPr>
        <p:spPr>
          <a:xfrm>
            <a:off x="6273419" y="4514850"/>
            <a:ext cx="457963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100"/>
            </a:lvl1pPr>
          </a:lstStyle>
          <a:p>
            <a:r>
              <a:t>+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1" grpId="1" animBg="1" advAuto="0"/>
      <p:bldP spid="132" grpId="3" animBg="1" advAuto="0"/>
      <p:bldP spid="133" grpId="2" animBg="1" advAuto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New Network Management Primitiv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New Network Management Primitives</a:t>
            </a:r>
          </a:p>
        </p:txBody>
      </p:sp>
      <p:sp>
        <p:nvSpPr>
          <p:cNvPr id="13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12</a:t>
            </a:fld>
            <a:endParaRPr/>
          </a:p>
        </p:txBody>
      </p:sp>
      <p:sp>
        <p:nvSpPr>
          <p:cNvPr id="139" name="Embed VN"/>
          <p:cNvSpPr/>
          <p:nvPr/>
        </p:nvSpPr>
        <p:spPr>
          <a:xfrm>
            <a:off x="563435" y="4508500"/>
            <a:ext cx="1439226" cy="12700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400"/>
            </a:lvl1pPr>
          </a:lstStyle>
          <a:p>
            <a:r>
              <a:t>Embed VN</a:t>
            </a:r>
          </a:p>
        </p:txBody>
      </p:sp>
      <p:sp>
        <p:nvSpPr>
          <p:cNvPr id="140" name="Remove VN"/>
          <p:cNvSpPr/>
          <p:nvPr/>
        </p:nvSpPr>
        <p:spPr>
          <a:xfrm>
            <a:off x="11013588" y="4508500"/>
            <a:ext cx="1439226" cy="12700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400"/>
            </a:lvl1pPr>
          </a:lstStyle>
          <a:p>
            <a:r>
              <a:t>Remove VN</a:t>
            </a:r>
          </a:p>
        </p:txBody>
      </p:sp>
      <p:sp>
        <p:nvSpPr>
          <p:cNvPr id="141" name="Line"/>
          <p:cNvSpPr/>
          <p:nvPr/>
        </p:nvSpPr>
        <p:spPr>
          <a:xfrm>
            <a:off x="2295942" y="5143500"/>
            <a:ext cx="8412917" cy="0"/>
          </a:xfrm>
          <a:prstGeom prst="line">
            <a:avLst/>
          </a:prstGeom>
          <a:ln w="38100">
            <a:solidFill>
              <a:srgbClr val="53585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42" name="Expand…"/>
          <p:cNvSpPr/>
          <p:nvPr/>
        </p:nvSpPr>
        <p:spPr>
          <a:xfrm>
            <a:off x="3352157" y="4508500"/>
            <a:ext cx="2367878" cy="1270000"/>
          </a:xfrm>
          <a:prstGeom prst="rect">
            <a:avLst/>
          </a:prstGeom>
          <a:gradFill>
            <a:gsLst>
              <a:gs pos="0">
                <a:schemeClr val="accent1">
                  <a:satOff val="-3355"/>
                  <a:lumOff val="26614"/>
                </a:schemeClr>
              </a:gs>
              <a:gs pos="100000">
                <a:schemeClr val="accent1"/>
              </a:gs>
            </a:gsLst>
            <a:lin ang="5400000"/>
          </a:gra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Expand</a:t>
            </a:r>
          </a:p>
          <a:p>
            <a:pPr>
              <a:defRPr sz="2400">
                <a:solidFill>
                  <a:srgbClr val="FFFFFF"/>
                </a:solidFill>
              </a:defRPr>
            </a:pPr>
            <a:r>
              <a:t>VN</a:t>
            </a:r>
          </a:p>
        </p:txBody>
      </p:sp>
      <p:sp>
        <p:nvSpPr>
          <p:cNvPr id="143" name="Line"/>
          <p:cNvSpPr/>
          <p:nvPr/>
        </p:nvSpPr>
        <p:spPr>
          <a:xfrm>
            <a:off x="2185225" y="5143500"/>
            <a:ext cx="939031" cy="0"/>
          </a:xfrm>
          <a:prstGeom prst="line">
            <a:avLst/>
          </a:prstGeom>
          <a:ln w="38100">
            <a:solidFill>
              <a:srgbClr val="53585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44" name="Contract…"/>
          <p:cNvSpPr/>
          <p:nvPr/>
        </p:nvSpPr>
        <p:spPr>
          <a:xfrm>
            <a:off x="7069531" y="4508500"/>
            <a:ext cx="2367879" cy="1270000"/>
          </a:xfrm>
          <a:prstGeom prst="rect">
            <a:avLst/>
          </a:prstGeom>
          <a:gradFill>
            <a:gsLst>
              <a:gs pos="0">
                <a:schemeClr val="accent1">
                  <a:satOff val="-3355"/>
                  <a:lumOff val="26614"/>
                </a:schemeClr>
              </a:gs>
              <a:gs pos="100000">
                <a:schemeClr val="accent1"/>
              </a:gs>
            </a:gsLst>
            <a:lin ang="5400000"/>
          </a:gra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Contract</a:t>
            </a:r>
          </a:p>
          <a:p>
            <a:pPr>
              <a:defRPr sz="2400">
                <a:solidFill>
                  <a:srgbClr val="FFFFFF"/>
                </a:solidFill>
              </a:defRPr>
            </a:pPr>
            <a:r>
              <a:t>VN</a:t>
            </a:r>
          </a:p>
        </p:txBody>
      </p:sp>
      <p:sp>
        <p:nvSpPr>
          <p:cNvPr id="145" name="Line"/>
          <p:cNvSpPr/>
          <p:nvPr/>
        </p:nvSpPr>
        <p:spPr>
          <a:xfrm>
            <a:off x="5946163" y="5143500"/>
            <a:ext cx="939031" cy="0"/>
          </a:xfrm>
          <a:prstGeom prst="line">
            <a:avLst/>
          </a:prstGeom>
          <a:ln w="38100">
            <a:solidFill>
              <a:srgbClr val="53585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46" name="Line"/>
          <p:cNvSpPr/>
          <p:nvPr/>
        </p:nvSpPr>
        <p:spPr>
          <a:xfrm>
            <a:off x="9710647" y="5143500"/>
            <a:ext cx="1029703" cy="0"/>
          </a:xfrm>
          <a:prstGeom prst="line">
            <a:avLst/>
          </a:prstGeom>
          <a:ln w="38100">
            <a:solidFill>
              <a:srgbClr val="53585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47" name="Virtual Network Lifecycle"/>
          <p:cNvSpPr txBox="1"/>
          <p:nvPr/>
        </p:nvSpPr>
        <p:spPr>
          <a:xfrm>
            <a:off x="4069702" y="2682999"/>
            <a:ext cx="4865396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400"/>
            </a:lvl1pPr>
          </a:lstStyle>
          <a:p>
            <a:r>
              <a:t>Virtual Network Lifecycle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1" grpId="1" animBg="1" advAuto="0"/>
      <p:bldP spid="142" grpId="3" animBg="1" advAuto="0"/>
      <p:bldP spid="143" grpId="2" animBg="1" advAuto="0"/>
      <p:bldP spid="144" grpId="5" animBg="1" advAuto="0"/>
      <p:bldP spid="145" grpId="4" animBg="1" advAuto="0"/>
      <p:bldP spid="146" grpId="6" animBg="1" advAuto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Expansion based on existing VNE scheme [Rabbani13]…"/>
          <p:cNvSpPr txBox="1">
            <a:spLocks noGrp="1"/>
          </p:cNvSpPr>
          <p:nvPr>
            <p:ph type="body" sz="half" idx="1"/>
          </p:nvPr>
        </p:nvSpPr>
        <p:spPr>
          <a:xfrm>
            <a:off x="406846" y="1555501"/>
            <a:ext cx="12191108" cy="3252942"/>
          </a:xfrm>
          <a:prstGeom prst="rect">
            <a:avLst/>
          </a:prstGeom>
        </p:spPr>
        <p:txBody>
          <a:bodyPr/>
          <a:lstStyle/>
          <a:p>
            <a:r>
              <a:t>Expansion based on existing VNE scheme </a:t>
            </a:r>
            <a:r>
              <a:rPr sz="2400">
                <a:solidFill>
                  <a:srgbClr val="A6AAA9"/>
                </a:solidFill>
              </a:rPr>
              <a:t>[Rabbani13]</a:t>
            </a:r>
          </a:p>
          <a:p>
            <a:r>
              <a:t>Contraction by careful removal of nodes</a:t>
            </a:r>
          </a:p>
        </p:txBody>
      </p:sp>
      <p:sp>
        <p:nvSpPr>
          <p:cNvPr id="152" name="Expand/Contract Network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Expand/Contract Networks</a:t>
            </a:r>
          </a:p>
        </p:txBody>
      </p:sp>
      <p:sp>
        <p:nvSpPr>
          <p:cNvPr id="15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13</a:t>
            </a:fld>
            <a:endParaRPr/>
          </a:p>
        </p:txBody>
      </p:sp>
      <p:pic>
        <p:nvPicPr>
          <p:cNvPr id="154" name="vne2.pdf" descr="vne2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118" y="5104470"/>
            <a:ext cx="5670471" cy="2973060"/>
          </a:xfrm>
          <a:prstGeom prst="rect">
            <a:avLst/>
          </a:prstGeom>
          <a:ln w="12700">
            <a:miter lim="400000"/>
          </a:ln>
        </p:spPr>
      </p:pic>
      <p:pic>
        <p:nvPicPr>
          <p:cNvPr id="155" name="runtime.pdf" descr="runtime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6388" y="5253466"/>
            <a:ext cx="5338294" cy="311725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Cloud simulator…"/>
          <p:cNvSpPr txBox="1">
            <a:spLocks noGrp="1"/>
          </p:cNvSpPr>
          <p:nvPr>
            <p:ph type="body" idx="1"/>
          </p:nvPr>
        </p:nvSpPr>
        <p:spPr>
          <a:xfrm>
            <a:off x="406846" y="1555501"/>
            <a:ext cx="12191108" cy="4177215"/>
          </a:xfrm>
          <a:prstGeom prst="rect">
            <a:avLst/>
          </a:prstGeom>
        </p:spPr>
        <p:txBody>
          <a:bodyPr/>
          <a:lstStyle/>
          <a:p>
            <a:r>
              <a:t>Cloud simulator</a:t>
            </a:r>
          </a:p>
          <a:p>
            <a:r>
              <a:t>Leaf-Spine physical topology</a:t>
            </a:r>
          </a:p>
          <a:p>
            <a:r>
              <a:t>Different virtual topologies</a:t>
            </a:r>
            <a:r>
              <a:rPr sz="2400">
                <a:solidFill>
                  <a:srgbClr val="A6AAA9"/>
                </a:solidFill>
              </a:rPr>
              <a:t> [Ballani11]</a:t>
            </a:r>
          </a:p>
          <a:p>
            <a:r>
              <a:t>New/Expand/Contract/Remove</a:t>
            </a:r>
          </a:p>
        </p:txBody>
      </p:sp>
      <p:sp>
        <p:nvSpPr>
          <p:cNvPr id="160" name="Simul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Simulation</a:t>
            </a:r>
          </a:p>
        </p:txBody>
      </p:sp>
      <p:sp>
        <p:nvSpPr>
          <p:cNvPr id="16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14</a:t>
            </a:fld>
            <a:endParaRPr/>
          </a:p>
        </p:txBody>
      </p:sp>
      <p:pic>
        <p:nvPicPr>
          <p:cNvPr id="162" name="leaf-spine.pdf" descr="leaf-spine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7550" y="2665806"/>
            <a:ext cx="4027018" cy="1808430"/>
          </a:xfrm>
          <a:prstGeom prst="rect">
            <a:avLst/>
          </a:prstGeom>
          <a:ln w="12700">
            <a:miter lim="400000"/>
          </a:ln>
        </p:spPr>
      </p:pic>
      <p:pic>
        <p:nvPicPr>
          <p:cNvPr id="163" name="virtual.pdf" descr="virtual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7562" y="6195454"/>
            <a:ext cx="8889676" cy="1932539"/>
          </a:xfrm>
          <a:prstGeom prst="rect">
            <a:avLst/>
          </a:prstGeom>
          <a:ln w="12700">
            <a:miter lim="400000"/>
          </a:ln>
        </p:spPr>
      </p:pic>
      <p:sp>
        <p:nvSpPr>
          <p:cNvPr id="164" name="Virtual Network Topologies: VC, VOC, 3T"/>
          <p:cNvSpPr txBox="1"/>
          <p:nvPr/>
        </p:nvSpPr>
        <p:spPr>
          <a:xfrm>
            <a:off x="6852815" y="8161684"/>
            <a:ext cx="4242817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>
                <a:solidFill>
                  <a:srgbClr val="A6AAA9"/>
                </a:solidFill>
              </a:defRPr>
            </a:lvl1pPr>
          </a:lstStyle>
          <a:p>
            <a:r>
              <a:t>Virtual Network Topologies: VC, VOC, 3T</a:t>
            </a:r>
          </a:p>
        </p:txBody>
      </p:sp>
      <p:sp>
        <p:nvSpPr>
          <p:cNvPr id="165" name="Leaf-Spine Physical Network Topology"/>
          <p:cNvSpPr txBox="1"/>
          <p:nvPr/>
        </p:nvSpPr>
        <p:spPr>
          <a:xfrm>
            <a:off x="8500129" y="4517754"/>
            <a:ext cx="4027018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>
                <a:solidFill>
                  <a:srgbClr val="A6AAA9"/>
                </a:solidFill>
              </a:defRPr>
            </a:lvl1pPr>
          </a:lstStyle>
          <a:p>
            <a:r>
              <a:t>Leaf-Spine Physical Network Topology</a:t>
            </a: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imul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Simulation</a:t>
            </a:r>
          </a:p>
        </p:txBody>
      </p:sp>
      <p:sp>
        <p:nvSpPr>
          <p:cNvPr id="17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15</a:t>
            </a:fld>
            <a:endParaRPr/>
          </a:p>
        </p:txBody>
      </p:sp>
      <p:pic>
        <p:nvPicPr>
          <p:cNvPr id="171" name="Screen Shot 2017-04-16 at 6.09.25 PM.png" descr="Screen Shot 2017-04-16 at 6.09.25 P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147" y="1854749"/>
            <a:ext cx="11160506" cy="7066452"/>
          </a:xfrm>
          <a:prstGeom prst="rect">
            <a:avLst/>
          </a:prstGeom>
          <a:ln w="12700">
            <a:miter lim="400000"/>
          </a:ln>
          <a:effectLst>
            <a:outerShdw blurRad="254000" dir="5400000" rotWithShape="0">
              <a:srgbClr val="000000">
                <a:alpha val="15420"/>
              </a:srgbClr>
            </a:outerShdw>
          </a:effectLst>
        </p:spPr>
      </p:pic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Resource Utilization Distributions…"/>
          <p:cNvSpPr txBox="1">
            <a:spLocks noGrp="1"/>
          </p:cNvSpPr>
          <p:nvPr>
            <p:ph type="body" sz="half" idx="1"/>
          </p:nvPr>
        </p:nvSpPr>
        <p:spPr>
          <a:xfrm>
            <a:off x="406846" y="1555502"/>
            <a:ext cx="7767824" cy="4020364"/>
          </a:xfrm>
          <a:prstGeom prst="rect">
            <a:avLst/>
          </a:prstGeom>
        </p:spPr>
        <p:txBody>
          <a:bodyPr/>
          <a:lstStyle/>
          <a:p>
            <a:r>
              <a:t>Resource Utilization Distributions</a:t>
            </a:r>
          </a:p>
          <a:p>
            <a:r>
              <a:t>Embedding Time</a:t>
            </a:r>
          </a:p>
          <a:p>
            <a:r>
              <a:t>Path Length Stretch</a:t>
            </a:r>
          </a:p>
        </p:txBody>
      </p:sp>
      <p:sp>
        <p:nvSpPr>
          <p:cNvPr id="176" name="Simul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Simulation</a:t>
            </a:r>
          </a:p>
        </p:txBody>
      </p:sp>
      <p:sp>
        <p:nvSpPr>
          <p:cNvPr id="17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16</a:t>
            </a:fld>
            <a:endParaRPr/>
          </a:p>
        </p:txBody>
      </p:sp>
      <p:pic>
        <p:nvPicPr>
          <p:cNvPr id="178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8555" y="5930251"/>
            <a:ext cx="5260835" cy="2437453"/>
          </a:xfrm>
          <a:prstGeom prst="rect">
            <a:avLst/>
          </a:prstGeom>
          <a:ln w="12700">
            <a:miter lim="400000"/>
          </a:ln>
        </p:spPr>
      </p:pic>
      <p:pic>
        <p:nvPicPr>
          <p:cNvPr id="179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9676" y="6098646"/>
            <a:ext cx="2820889" cy="2100662"/>
          </a:xfrm>
          <a:prstGeom prst="rect">
            <a:avLst/>
          </a:prstGeom>
          <a:ln w="12700">
            <a:miter lim="400000"/>
          </a:ln>
        </p:spPr>
      </p:pic>
      <p:sp>
        <p:nvSpPr>
          <p:cNvPr id="180" name="link 3 stretch = 3…"/>
          <p:cNvSpPr txBox="1"/>
          <p:nvPr/>
        </p:nvSpPr>
        <p:spPr>
          <a:xfrm>
            <a:off x="7378575" y="4911725"/>
            <a:ext cx="3800794" cy="952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500"/>
            </a:pPr>
            <a:r>
              <a:t>link 3 stretch = 3</a:t>
            </a:r>
          </a:p>
          <a:p>
            <a:pPr algn="l">
              <a:defRPr sz="2500"/>
            </a:pPr>
            <a:r>
              <a:t>mean stretch = 5/3 </a:t>
            </a:r>
            <a:r>
              <a:rPr>
                <a:latin typeface="STIXGeneral"/>
                <a:ea typeface="STIXGeneral"/>
                <a:cs typeface="STIXGeneral"/>
                <a:sym typeface="STIXGeneral"/>
              </a:rPr>
              <a:t>≅</a:t>
            </a:r>
            <a:r>
              <a:t> 1.66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5" grpId="1" build="p" bldLvl="5" animBg="1" advAuto="0"/>
      <p:bldP spid="178" grpId="3" animBg="1" advAuto="0"/>
      <p:bldP spid="179" grpId="2" animBg="1" advAuto="0"/>
      <p:bldP spid="180" grpId="4" animBg="1" advAuto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Resource Fragment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Resource Fragmentation</a:t>
            </a:r>
          </a:p>
        </p:txBody>
      </p:sp>
      <p:sp>
        <p:nvSpPr>
          <p:cNvPr id="18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17</a:t>
            </a:fld>
            <a:endParaRPr/>
          </a:p>
        </p:txBody>
      </p:sp>
      <p:pic>
        <p:nvPicPr>
          <p:cNvPr id="186" name="fragmentation-accept.pdf" descr="fragmentation-accept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421" y="3583732"/>
            <a:ext cx="5850379" cy="3640236"/>
          </a:xfrm>
          <a:prstGeom prst="rect">
            <a:avLst/>
          </a:prstGeom>
          <a:ln w="12700">
            <a:miter lim="400000"/>
          </a:ln>
        </p:spPr>
      </p:pic>
      <p:pic>
        <p:nvPicPr>
          <p:cNvPr id="187" name="fragmentation-pathlen.pdf" descr="fragmentation-pathlen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7619" y="3583732"/>
            <a:ext cx="5697760" cy="36402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6" grpId="1" animBg="1" advAuto="0"/>
      <p:bldP spid="187" grpId="2" animBg="1" advAuto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Resource Fragment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Resource Fragmentation</a:t>
            </a:r>
          </a:p>
        </p:txBody>
      </p:sp>
      <p:sp>
        <p:nvSpPr>
          <p:cNvPr id="19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18</a:t>
            </a:fld>
            <a:endParaRPr/>
          </a:p>
        </p:txBody>
      </p:sp>
      <p:pic>
        <p:nvPicPr>
          <p:cNvPr id="193" name="fragmentation2.pdf" descr="fragmentation2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112" y="2673548"/>
            <a:ext cx="9680108" cy="546057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Resource Fragment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Resource Fragmentation</a:t>
            </a:r>
          </a:p>
        </p:txBody>
      </p:sp>
      <p:sp>
        <p:nvSpPr>
          <p:cNvPr id="19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19</a:t>
            </a:fld>
            <a:endParaRPr/>
          </a:p>
        </p:txBody>
      </p:sp>
      <p:pic>
        <p:nvPicPr>
          <p:cNvPr id="199" name="fragmentation1.pdf" descr="fragmentation1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3870" y="3208145"/>
            <a:ext cx="9301061" cy="439141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Virtualized Data Cent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Virtualized Data Centers</a:t>
            </a:r>
          </a:p>
        </p:txBody>
      </p:sp>
      <p:sp>
        <p:nvSpPr>
          <p:cNvPr id="6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411379" y="9251950"/>
            <a:ext cx="234342" cy="355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</a:t>
            </a:fld>
            <a:endParaRPr/>
          </a:p>
        </p:txBody>
      </p:sp>
      <p:sp>
        <p:nvSpPr>
          <p:cNvPr id="64" name="Hardware…"/>
          <p:cNvSpPr/>
          <p:nvPr/>
        </p:nvSpPr>
        <p:spPr>
          <a:xfrm>
            <a:off x="1561298" y="6740039"/>
            <a:ext cx="9882204" cy="1270001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2400"/>
            </a:pPr>
            <a:r>
              <a:t>Hardware</a:t>
            </a:r>
          </a:p>
          <a:p>
            <a:pPr>
              <a:defRPr sz="2100"/>
            </a:pPr>
            <a:r>
              <a:t>Servers, Networking Equipment, Cabling, etc.</a:t>
            </a:r>
          </a:p>
        </p:txBody>
      </p:sp>
      <p:sp>
        <p:nvSpPr>
          <p:cNvPr id="65" name="Hypervisor"/>
          <p:cNvSpPr/>
          <p:nvPr/>
        </p:nvSpPr>
        <p:spPr>
          <a:xfrm>
            <a:off x="1561298" y="5658390"/>
            <a:ext cx="9882204" cy="749393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400"/>
            </a:lvl1pPr>
          </a:lstStyle>
          <a:p>
            <a:r>
              <a:t>Hypervisor</a:t>
            </a:r>
          </a:p>
        </p:txBody>
      </p:sp>
      <p:grpSp>
        <p:nvGrpSpPr>
          <p:cNvPr id="68" name="Group"/>
          <p:cNvGrpSpPr/>
          <p:nvPr/>
        </p:nvGrpSpPr>
        <p:grpSpPr>
          <a:xfrm>
            <a:off x="1561298" y="2819761"/>
            <a:ext cx="4681507" cy="2506373"/>
            <a:chOff x="0" y="0"/>
            <a:chExt cx="4681505" cy="2506372"/>
          </a:xfrm>
        </p:grpSpPr>
        <p:sp>
          <p:nvSpPr>
            <p:cNvPr id="66" name="Virtual Servers / Virtual Networks"/>
            <p:cNvSpPr/>
            <p:nvPr/>
          </p:nvSpPr>
          <p:spPr>
            <a:xfrm>
              <a:off x="0" y="0"/>
              <a:ext cx="4681506" cy="2506373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satOff val="-3355"/>
                    <a:lumOff val="26614"/>
                  </a:schemeClr>
                </a:gs>
                <a:gs pos="100000">
                  <a:schemeClr val="accent1"/>
                </a:gs>
              </a:gsLst>
              <a:lin ang="5400000" scaled="0"/>
            </a:gra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b">
              <a:noAutofit/>
            </a:bodyPr>
            <a:lstStyle>
              <a:lvl1pPr>
                <a:defRPr sz="2400">
                  <a:solidFill>
                    <a:srgbClr val="FFFFFF"/>
                  </a:solidFill>
                </a:defRPr>
              </a:lvl1pPr>
            </a:lstStyle>
            <a:p>
              <a:r>
                <a:t>Virtual Servers / Virtual Networks</a:t>
              </a:r>
            </a:p>
          </p:txBody>
        </p:sp>
        <p:sp>
          <p:nvSpPr>
            <p:cNvPr id="67" name="Services / Applications"/>
            <p:cNvSpPr/>
            <p:nvPr/>
          </p:nvSpPr>
          <p:spPr>
            <a:xfrm>
              <a:off x="164788" y="222315"/>
              <a:ext cx="4351930" cy="1270001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satOff val="-3355"/>
                    <a:lumOff val="26614"/>
                  </a:schemeClr>
                </a:gs>
                <a:gs pos="100000">
                  <a:schemeClr val="accent1"/>
                </a:gs>
              </a:gsLst>
              <a:lin ang="5400000" scaled="0"/>
            </a:gra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400">
                  <a:solidFill>
                    <a:srgbClr val="FFFFFF"/>
                  </a:solidFill>
                </a:defRPr>
              </a:lvl1pPr>
            </a:lstStyle>
            <a:p>
              <a:r>
                <a:t>Services / Applications</a:t>
              </a:r>
            </a:p>
          </p:txBody>
        </p:sp>
      </p:grpSp>
      <p:sp>
        <p:nvSpPr>
          <p:cNvPr id="69" name="Line"/>
          <p:cNvSpPr/>
          <p:nvPr/>
        </p:nvSpPr>
        <p:spPr>
          <a:xfrm flipV="1">
            <a:off x="6502400" y="2862321"/>
            <a:ext cx="0" cy="2506374"/>
          </a:xfrm>
          <a:prstGeom prst="line">
            <a:avLst/>
          </a:prstGeom>
          <a:ln w="635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grpSp>
        <p:nvGrpSpPr>
          <p:cNvPr id="72" name="Group"/>
          <p:cNvGrpSpPr/>
          <p:nvPr/>
        </p:nvGrpSpPr>
        <p:grpSpPr>
          <a:xfrm>
            <a:off x="6761995" y="2797660"/>
            <a:ext cx="4681506" cy="2506373"/>
            <a:chOff x="0" y="0"/>
            <a:chExt cx="4681505" cy="2506372"/>
          </a:xfrm>
        </p:grpSpPr>
        <p:sp>
          <p:nvSpPr>
            <p:cNvPr id="70" name="Virtual Servers / Virtual Networks"/>
            <p:cNvSpPr/>
            <p:nvPr/>
          </p:nvSpPr>
          <p:spPr>
            <a:xfrm>
              <a:off x="0" y="0"/>
              <a:ext cx="4681506" cy="2506373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hueOff val="-2473792"/>
                    <a:satOff val="-50209"/>
                    <a:lumOff val="23543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b">
              <a:noAutofit/>
            </a:bodyPr>
            <a:lstStyle>
              <a:lvl1pPr>
                <a:defRPr sz="2400">
                  <a:solidFill>
                    <a:srgbClr val="FFFFFF"/>
                  </a:solidFill>
                </a:defRPr>
              </a:lvl1pPr>
            </a:lstStyle>
            <a:p>
              <a:r>
                <a:t>Virtual Servers / Virtual Networks</a:t>
              </a:r>
            </a:p>
          </p:txBody>
        </p:sp>
        <p:sp>
          <p:nvSpPr>
            <p:cNvPr id="71" name="Services / Applications"/>
            <p:cNvSpPr/>
            <p:nvPr/>
          </p:nvSpPr>
          <p:spPr>
            <a:xfrm>
              <a:off x="164789" y="222316"/>
              <a:ext cx="4351929" cy="1270001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hueOff val="-2473792"/>
                    <a:satOff val="-50209"/>
                    <a:lumOff val="23543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400">
                  <a:solidFill>
                    <a:srgbClr val="FFFFFF"/>
                  </a:solidFill>
                </a:defRPr>
              </a:lvl1pPr>
            </a:lstStyle>
            <a:p>
              <a:r>
                <a:t>Services / Applications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1" animBg="1" advAuto="0"/>
      <p:bldP spid="65" grpId="2" animBg="1" advAuto="0"/>
      <p:bldP spid="68" grpId="3" animBg="1" advAuto="0"/>
      <p:bldP spid="69" grpId="4" animBg="1" advAuto="0"/>
      <p:bldP spid="72" grpId="5" animBg="1" advAuto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Network Defragment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Network Defragmentation</a:t>
            </a:r>
          </a:p>
        </p:txBody>
      </p:sp>
      <p:sp>
        <p:nvSpPr>
          <p:cNvPr id="20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20</a:t>
            </a:fld>
            <a:endParaRPr/>
          </a:p>
        </p:txBody>
      </p:sp>
      <p:pic>
        <p:nvPicPr>
          <p:cNvPr id="205" name="frag-intro1.pdf" descr="frag-intro1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454" y="3786910"/>
            <a:ext cx="4889543" cy="2284305"/>
          </a:xfrm>
          <a:prstGeom prst="rect">
            <a:avLst/>
          </a:prstGeom>
          <a:ln w="12700">
            <a:miter lim="400000"/>
          </a:ln>
        </p:spPr>
      </p:pic>
      <p:pic>
        <p:nvPicPr>
          <p:cNvPr id="206" name="frag-intro2.pdf" descr="frag-intro2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9803" y="3786910"/>
            <a:ext cx="4889544" cy="2284305"/>
          </a:xfrm>
          <a:prstGeom prst="rect">
            <a:avLst/>
          </a:prstGeom>
          <a:ln w="12700">
            <a:miter lim="400000"/>
          </a:ln>
        </p:spPr>
      </p:pic>
      <p:sp>
        <p:nvSpPr>
          <p:cNvPr id="207" name="Line"/>
          <p:cNvSpPr/>
          <p:nvPr/>
        </p:nvSpPr>
        <p:spPr>
          <a:xfrm>
            <a:off x="5867400" y="4929062"/>
            <a:ext cx="1270000" cy="1"/>
          </a:xfrm>
          <a:prstGeom prst="line">
            <a:avLst/>
          </a:prstGeom>
          <a:ln w="38100">
            <a:solidFill>
              <a:srgbClr val="53585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208" name="no prior knowledge of upcoming request…"/>
          <p:cNvSpPr txBox="1">
            <a:spLocks noGrp="1"/>
          </p:cNvSpPr>
          <p:nvPr>
            <p:ph type="body" sz="quarter" idx="1"/>
          </p:nvPr>
        </p:nvSpPr>
        <p:spPr>
          <a:xfrm>
            <a:off x="406846" y="1831031"/>
            <a:ext cx="12191108" cy="1648849"/>
          </a:xfrm>
          <a:prstGeom prst="rect">
            <a:avLst/>
          </a:prstGeom>
        </p:spPr>
        <p:txBody>
          <a:bodyPr/>
          <a:lstStyle/>
          <a:p>
            <a:r>
              <a:t>no prior knowledge of upcoming request</a:t>
            </a:r>
          </a:p>
          <a:p>
            <a:r>
              <a:t>hard to optimize VNE algorithms to avoid fragmentation</a:t>
            </a:r>
          </a:p>
        </p:txBody>
      </p:sp>
      <p:sp>
        <p:nvSpPr>
          <p:cNvPr id="209" name="explicit defragmentation, i.e. periodically run a network migration algorithm"/>
          <p:cNvSpPr txBox="1"/>
          <p:nvPr/>
        </p:nvSpPr>
        <p:spPr>
          <a:xfrm>
            <a:off x="406846" y="6746242"/>
            <a:ext cx="12191108" cy="22843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444500" indent="-444500" algn="l">
              <a:spcBef>
                <a:spcPts val="4200"/>
              </a:spcBef>
              <a:buSzPct val="75000"/>
              <a:buChar char="•"/>
            </a:lvl1pPr>
          </a:lstStyle>
          <a:p>
            <a:r>
              <a:t>explicit defragmentation, i.e. periodically run a network migration algorithm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5" grpId="2" animBg="1" advAuto="0"/>
      <p:bldP spid="206" grpId="4" animBg="1" advAuto="0"/>
      <p:bldP spid="207" grpId="3" animBg="1" advAuto="0"/>
      <p:bldP spid="208" grpId="1" build="p" bldLvl="5" animBg="1" advAuto="0"/>
      <p:bldP spid="209" grpId="5" animBg="1" advAuto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Network Defragment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Network Defragmentation</a:t>
            </a:r>
          </a:p>
        </p:txBody>
      </p:sp>
      <p:sp>
        <p:nvSpPr>
          <p:cNvPr id="21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21</a:t>
            </a:fld>
            <a:endParaRPr/>
          </a:p>
        </p:txBody>
      </p:sp>
      <p:pic>
        <p:nvPicPr>
          <p:cNvPr id="215" name="arch.pdf" descr="arch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038" y="2985368"/>
            <a:ext cx="11052724" cy="378286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Naive realization: remap all networks…"/>
          <p:cNvSpPr txBox="1">
            <a:spLocks noGrp="1"/>
          </p:cNvSpPr>
          <p:nvPr>
            <p:ph type="body" sz="half" idx="1"/>
          </p:nvPr>
        </p:nvSpPr>
        <p:spPr>
          <a:xfrm>
            <a:off x="406846" y="1555501"/>
            <a:ext cx="12191108" cy="2792405"/>
          </a:xfrm>
          <a:prstGeom prst="rect">
            <a:avLst/>
          </a:prstGeom>
        </p:spPr>
        <p:txBody>
          <a:bodyPr/>
          <a:lstStyle/>
          <a:p>
            <a:r>
              <a:t>Naive realization: remap all networks</a:t>
            </a:r>
          </a:p>
          <a:p>
            <a:r>
              <a:t>Upper bound on effectiveness of approach</a:t>
            </a:r>
          </a:p>
        </p:txBody>
      </p:sp>
      <p:sp>
        <p:nvSpPr>
          <p:cNvPr id="220" name="Network Defragment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Network Defragmentation</a:t>
            </a:r>
          </a:p>
        </p:txBody>
      </p:sp>
      <p:sp>
        <p:nvSpPr>
          <p:cNvPr id="22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22</a:t>
            </a:fld>
            <a:endParaRPr/>
          </a:p>
        </p:txBody>
      </p:sp>
      <p:pic>
        <p:nvPicPr>
          <p:cNvPr id="222" name="opt-dist.pdf" descr="opt-dist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118" y="4423609"/>
            <a:ext cx="4822488" cy="4352002"/>
          </a:xfrm>
          <a:prstGeom prst="rect">
            <a:avLst/>
          </a:prstGeom>
          <a:ln w="12700">
            <a:miter lim="400000"/>
          </a:ln>
        </p:spPr>
      </p:pic>
      <p:pic>
        <p:nvPicPr>
          <p:cNvPr id="223" name="sd2-dist.pdf" descr="sd2-dist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9385" y="4423609"/>
            <a:ext cx="4822488" cy="43520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9" grpId="1" build="p" bldLvl="5" animBg="1" advAuto="0"/>
      <p:bldP spid="222" grpId="2" animBg="1" advAuto="0"/>
      <p:bldP spid="223" grpId="3" animBg="1" advAuto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Network Defragment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Network Defragmentation</a:t>
            </a:r>
          </a:p>
        </p:txBody>
      </p:sp>
      <p:sp>
        <p:nvSpPr>
          <p:cNvPr id="22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23</a:t>
            </a:fld>
            <a:endParaRPr/>
          </a:p>
        </p:txBody>
      </p:sp>
      <p:pic>
        <p:nvPicPr>
          <p:cNvPr id="229" name="pd1-tl.pdf" descr="pd1-tl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0047" y="3273016"/>
            <a:ext cx="9024706" cy="426166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Network Defragment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Network Defragmentation</a:t>
            </a:r>
          </a:p>
        </p:txBody>
      </p:sp>
      <p:sp>
        <p:nvSpPr>
          <p:cNvPr id="23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24</a:t>
            </a:fld>
            <a:endParaRPr/>
          </a:p>
        </p:txBody>
      </p:sp>
      <p:pic>
        <p:nvPicPr>
          <p:cNvPr id="235" name="pd1-hst.pdf" descr="pd1-hst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9304" y="3750857"/>
            <a:ext cx="5086192" cy="3274236"/>
          </a:xfrm>
          <a:prstGeom prst="rect">
            <a:avLst/>
          </a:prstGeom>
          <a:ln w="12700">
            <a:miter lim="400000"/>
          </a:ln>
        </p:spPr>
      </p:pic>
      <p:sp>
        <p:nvSpPr>
          <p:cNvPr id="236" name="Fraction of paths by length"/>
          <p:cNvSpPr txBox="1"/>
          <p:nvPr/>
        </p:nvSpPr>
        <p:spPr>
          <a:xfrm>
            <a:off x="3713479" y="2630707"/>
            <a:ext cx="557784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Fraction of paths by length</a:t>
            </a:r>
          </a:p>
        </p:txBody>
      </p:sp>
      <p:sp>
        <p:nvSpPr>
          <p:cNvPr id="237" name="before…"/>
          <p:cNvSpPr txBox="1"/>
          <p:nvPr/>
        </p:nvSpPr>
        <p:spPr>
          <a:xfrm>
            <a:off x="1791682" y="4791075"/>
            <a:ext cx="1554481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before</a:t>
            </a:r>
          </a:p>
          <a:p>
            <a:r>
              <a:t>defrag</a:t>
            </a:r>
          </a:p>
        </p:txBody>
      </p:sp>
      <p:sp>
        <p:nvSpPr>
          <p:cNvPr id="238" name="after…"/>
          <p:cNvSpPr txBox="1"/>
          <p:nvPr/>
        </p:nvSpPr>
        <p:spPr>
          <a:xfrm>
            <a:off x="9658637" y="4791075"/>
            <a:ext cx="1460755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after</a:t>
            </a:r>
          </a:p>
          <a:p>
            <a:r>
              <a:t>defrag</a:t>
            </a:r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Advanced Fragmentation Analysis/Selective Migration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Advanced Fragmentation Analysis/Selective Migration</a:t>
            </a:r>
          </a:p>
          <a:p>
            <a:r>
              <a:t>Minimizing Migration Cost</a:t>
            </a:r>
          </a:p>
        </p:txBody>
      </p:sp>
      <p:sp>
        <p:nvSpPr>
          <p:cNvPr id="243" name="Future Work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Future Work</a:t>
            </a:r>
          </a:p>
        </p:txBody>
      </p:sp>
      <p:sp>
        <p:nvSpPr>
          <p:cNvPr id="24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25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2" grpId="1" build="p" bldLvl="5" animBg="1" advAuto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New Requirements for VNE in the cloud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New Requirements for VNE in the cloud</a:t>
            </a:r>
          </a:p>
          <a:p>
            <a:r>
              <a:t>Challenges associated with Scaling VNs</a:t>
            </a:r>
          </a:p>
          <a:p>
            <a:r>
              <a:t>Quantify Resource Fragmentation Problem</a:t>
            </a:r>
          </a:p>
          <a:p>
            <a:r>
              <a:t>Network Defragmentation as a new Management Primitive</a:t>
            </a:r>
          </a:p>
          <a:p>
            <a:r>
              <a:t>Powerful technique to improve network resource usage and performance</a:t>
            </a:r>
          </a:p>
        </p:txBody>
      </p:sp>
      <p:sp>
        <p:nvSpPr>
          <p:cNvPr id="249" name="Conclus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Conclusion</a:t>
            </a:r>
          </a:p>
        </p:txBody>
      </p:sp>
      <p:sp>
        <p:nvSpPr>
          <p:cNvPr id="25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26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8" grpId="1" build="p" bldLvl="5" animBg="1" advAuto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Q&amp;A / Discussion"/>
          <p:cNvSpPr txBox="1"/>
          <p:nvPr/>
        </p:nvSpPr>
        <p:spPr>
          <a:xfrm>
            <a:off x="1118643" y="1231785"/>
            <a:ext cx="4144977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 cap="small">
                <a:solidFill>
                  <a:srgbClr val="53585F"/>
                </a:solidFill>
              </a:defRPr>
            </a:lvl1pPr>
          </a:lstStyle>
          <a:p>
            <a:r>
              <a:t>Q&amp;A / Discussion</a:t>
            </a:r>
          </a:p>
        </p:txBody>
      </p:sp>
      <p:pic>
        <p:nvPicPr>
          <p:cNvPr id="255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735" y="8553743"/>
            <a:ext cx="4258793" cy="644357"/>
          </a:xfrm>
          <a:prstGeom prst="rect">
            <a:avLst/>
          </a:prstGeom>
          <a:ln w="12700">
            <a:miter lim="400000"/>
          </a:ln>
        </p:spPr>
      </p:pic>
      <p:sp>
        <p:nvSpPr>
          <p:cNvPr id="256" name="Oliver Michel…"/>
          <p:cNvSpPr txBox="1"/>
          <p:nvPr/>
        </p:nvSpPr>
        <p:spPr>
          <a:xfrm>
            <a:off x="1272428" y="4013199"/>
            <a:ext cx="3837407" cy="172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spcBef>
                <a:spcPts val="3200"/>
              </a:spcBef>
              <a:defRPr sz="2900">
                <a:solidFill>
                  <a:srgbClr val="53585F"/>
                </a:solidFill>
              </a:defRPr>
            </a:pPr>
            <a:r>
              <a:t>Oliver Michel </a:t>
            </a:r>
            <a:endParaRPr sz="2600"/>
          </a:p>
          <a:p>
            <a:pPr>
              <a:spcBef>
                <a:spcPts val="3200"/>
              </a:spcBef>
              <a:defRPr sz="2300">
                <a:solidFill>
                  <a:srgbClr val="53585F"/>
                </a:solidFill>
              </a:defRPr>
            </a:pPr>
            <a:r>
              <a:t>oliver.michel@colorado.edu</a:t>
            </a:r>
          </a:p>
          <a:p>
            <a:pPr>
              <a:spcBef>
                <a:spcPts val="500"/>
              </a:spcBef>
              <a:defRPr sz="2300">
                <a:solidFill>
                  <a:srgbClr val="53585F"/>
                </a:solidFill>
              </a:defRPr>
            </a:pPr>
            <a:r>
              <a:t>http://nsr.colorado.edu/oliver</a:t>
            </a:r>
          </a:p>
        </p:txBody>
      </p:sp>
      <p:pic>
        <p:nvPicPr>
          <p:cNvPr id="257" name="Image" descr="Image"/>
          <p:cNvPicPr>
            <a:picLocks/>
          </p:cNvPicPr>
          <p:nvPr/>
        </p:nvPicPr>
        <p:blipFill>
          <a:blip r:embed="rId3"/>
          <a:srcRect l="12642" r="38450"/>
          <a:stretch>
            <a:fillRect/>
          </a:stretch>
        </p:blipFill>
        <p:spPr>
          <a:xfrm>
            <a:off x="6499131" y="-133549"/>
            <a:ext cx="6511283" cy="989382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Coexistence of tenants on shared infrastructur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Coexistence of tenants on shared infrastructure</a:t>
            </a:r>
          </a:p>
          <a:p>
            <a:r>
              <a:t>Reduces infrastructure cost for tenants</a:t>
            </a:r>
          </a:p>
          <a:p>
            <a:pPr lvl="1"/>
            <a:r>
              <a:t>by only using exactly required resources</a:t>
            </a:r>
          </a:p>
          <a:p>
            <a:pPr lvl="1"/>
            <a:r>
              <a:t>allow scaling of resources based on demand</a:t>
            </a:r>
          </a:p>
          <a:p>
            <a:r>
              <a:t>Cornerstone of cloud computing (IaaS)</a:t>
            </a:r>
          </a:p>
        </p:txBody>
      </p:sp>
      <p:sp>
        <p:nvSpPr>
          <p:cNvPr id="77" name="Virtualized Data Cent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Virtualized Data Centers</a:t>
            </a:r>
          </a:p>
        </p:txBody>
      </p:sp>
      <p:sp>
        <p:nvSpPr>
          <p:cNvPr id="7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411379" y="9251950"/>
            <a:ext cx="234342" cy="355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1" build="p" animBg="1" advAuto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Different cloud applications require different topologies…"/>
          <p:cNvSpPr txBox="1">
            <a:spLocks noGrp="1"/>
          </p:cNvSpPr>
          <p:nvPr>
            <p:ph type="body" sz="half" idx="1"/>
          </p:nvPr>
        </p:nvSpPr>
        <p:spPr>
          <a:xfrm>
            <a:off x="406846" y="1555501"/>
            <a:ext cx="12191108" cy="3212618"/>
          </a:xfrm>
          <a:prstGeom prst="rect">
            <a:avLst/>
          </a:prstGeom>
        </p:spPr>
        <p:txBody>
          <a:bodyPr/>
          <a:lstStyle/>
          <a:p>
            <a:r>
              <a:t>Different cloud applications require different topologies</a:t>
            </a:r>
          </a:p>
          <a:p>
            <a:r>
              <a:t>Links must provide certain QoS guarantees</a:t>
            </a:r>
          </a:p>
        </p:txBody>
      </p:sp>
      <p:sp>
        <p:nvSpPr>
          <p:cNvPr id="83" name="Virtual Topologi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Virtual Topologies</a:t>
            </a:r>
          </a:p>
        </p:txBody>
      </p:sp>
      <p:sp>
        <p:nvSpPr>
          <p:cNvPr id="8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411379" y="9251950"/>
            <a:ext cx="234342" cy="355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4</a:t>
            </a:fld>
            <a:endParaRPr/>
          </a:p>
        </p:txBody>
      </p:sp>
      <p:pic>
        <p:nvPicPr>
          <p:cNvPr id="85" name="defragmented.pdf" descr="defragmented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5250" y="6133868"/>
            <a:ext cx="5194300" cy="24511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1" build="p" bldLvl="5" animBg="1" advAuto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Ability to quickly provision resources as they become needed…"/>
          <p:cNvSpPr txBox="1">
            <a:spLocks noGrp="1"/>
          </p:cNvSpPr>
          <p:nvPr>
            <p:ph type="body" sz="half" idx="1"/>
          </p:nvPr>
        </p:nvSpPr>
        <p:spPr>
          <a:xfrm>
            <a:off x="406846" y="1555501"/>
            <a:ext cx="12191108" cy="3879636"/>
          </a:xfrm>
          <a:prstGeom prst="rect">
            <a:avLst/>
          </a:prstGeom>
        </p:spPr>
        <p:txBody>
          <a:bodyPr/>
          <a:lstStyle/>
          <a:p>
            <a:r>
              <a:t>Ability to quickly provision resources as they become needed</a:t>
            </a:r>
          </a:p>
          <a:p>
            <a:r>
              <a:t>Adaption of network topology</a:t>
            </a:r>
          </a:p>
        </p:txBody>
      </p:sp>
      <p:sp>
        <p:nvSpPr>
          <p:cNvPr id="90" name="Dynamic Virtual Topologi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Dynamic Virtual Topologies</a:t>
            </a:r>
          </a:p>
        </p:txBody>
      </p:sp>
      <p:sp>
        <p:nvSpPr>
          <p:cNvPr id="9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411379" y="9251950"/>
            <a:ext cx="234342" cy="355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5</a:t>
            </a:fld>
            <a:endParaRPr/>
          </a:p>
        </p:txBody>
      </p:sp>
      <p:pic>
        <p:nvPicPr>
          <p:cNvPr id="92" name="defragmented.pdf" descr="defragmented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5250" y="6133868"/>
            <a:ext cx="5194300" cy="24511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" grpId="1" build="p" bldLvl="5" animBg="1" advAuto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More than best-effort packet delivery between VM’s…"/>
          <p:cNvSpPr txBox="1">
            <a:spLocks noGrp="1"/>
          </p:cNvSpPr>
          <p:nvPr>
            <p:ph type="body" sz="half" idx="1"/>
          </p:nvPr>
        </p:nvSpPr>
        <p:spPr>
          <a:xfrm>
            <a:off x="406846" y="1555501"/>
            <a:ext cx="12191108" cy="4145650"/>
          </a:xfrm>
          <a:prstGeom prst="rect">
            <a:avLst/>
          </a:prstGeom>
        </p:spPr>
        <p:txBody>
          <a:bodyPr/>
          <a:lstStyle/>
          <a:p>
            <a:r>
              <a:t>More than best-effort packet delivery between VM’s</a:t>
            </a:r>
          </a:p>
          <a:p>
            <a:pPr lvl="1"/>
            <a:r>
              <a:t>Custom forwarding logic</a:t>
            </a:r>
          </a:p>
          <a:p>
            <a:pPr lvl="1"/>
            <a:r>
              <a:t>Middle box functionality</a:t>
            </a:r>
          </a:p>
          <a:p>
            <a:pPr lvl="1"/>
            <a:r>
              <a:t>Traffic engineering</a:t>
            </a:r>
          </a:p>
        </p:txBody>
      </p:sp>
      <p:sp>
        <p:nvSpPr>
          <p:cNvPr id="97" name="Network Control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Network Control</a:t>
            </a:r>
          </a:p>
        </p:txBody>
      </p:sp>
      <p:sp>
        <p:nvSpPr>
          <p:cNvPr id="9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411379" y="9251950"/>
            <a:ext cx="234342" cy="355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6</a:t>
            </a:fld>
            <a:endParaRPr/>
          </a:p>
        </p:txBody>
      </p:sp>
      <p:pic>
        <p:nvPicPr>
          <p:cNvPr id="100" name="defragmented.pdf" descr="defragmented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5250" y="6133868"/>
            <a:ext cx="5194300" cy="2451101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4F5299-27B1-5F43-8704-EDAAE5AE88F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Coordinated node and link mapping…"/>
          <p:cNvSpPr txBox="1">
            <a:spLocks noGrp="1"/>
          </p:cNvSpPr>
          <p:nvPr>
            <p:ph type="body" sz="half" idx="1"/>
          </p:nvPr>
        </p:nvSpPr>
        <p:spPr>
          <a:xfrm>
            <a:off x="406846" y="1555501"/>
            <a:ext cx="12191108" cy="4030099"/>
          </a:xfrm>
          <a:prstGeom prst="rect">
            <a:avLst/>
          </a:prstGeom>
        </p:spPr>
        <p:txBody>
          <a:bodyPr/>
          <a:lstStyle/>
          <a:p>
            <a:r>
              <a:t>Coordinated node and link mapping</a:t>
            </a:r>
          </a:p>
          <a:p>
            <a:r>
              <a:t>NP-Complete</a:t>
            </a:r>
          </a:p>
          <a:p>
            <a:r>
              <a:t>Extensive Body of Research</a:t>
            </a:r>
          </a:p>
          <a:p>
            <a:pPr lvl="1"/>
            <a:r>
              <a:t>Mostly heuristics, generally poor scaling behavior</a:t>
            </a:r>
          </a:p>
        </p:txBody>
      </p:sp>
      <p:sp>
        <p:nvSpPr>
          <p:cNvPr id="105" name="Virtual Network Embedd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Virtual Network Embedding</a:t>
            </a:r>
          </a:p>
        </p:txBody>
      </p:sp>
      <p:sp>
        <p:nvSpPr>
          <p:cNvPr id="10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411379" y="9251950"/>
            <a:ext cx="234342" cy="355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7</a:t>
            </a:fld>
            <a:endParaRPr/>
          </a:p>
        </p:txBody>
      </p:sp>
      <p:pic>
        <p:nvPicPr>
          <p:cNvPr id="107" name="vne1.pdf" descr="vne1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2031" y="5903316"/>
            <a:ext cx="5900738" cy="306266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0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" grpId="1" build="p" animBg="1" advAuto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Most solutions only support some subset of requirements…"/>
          <p:cNvSpPr txBox="1">
            <a:spLocks noGrp="1"/>
          </p:cNvSpPr>
          <p:nvPr>
            <p:ph type="body" idx="1"/>
          </p:nvPr>
        </p:nvSpPr>
        <p:spPr>
          <a:xfrm>
            <a:off x="406846" y="1631453"/>
            <a:ext cx="12191108" cy="7544794"/>
          </a:xfrm>
          <a:prstGeom prst="rect">
            <a:avLst/>
          </a:prstGeom>
        </p:spPr>
        <p:txBody>
          <a:bodyPr/>
          <a:lstStyle/>
          <a:p>
            <a:r>
              <a:t>Most solutions only support some subset of requirements</a:t>
            </a:r>
          </a:p>
          <a:p>
            <a:r>
              <a:t>Most solutions unsuitable for Data Center environments</a:t>
            </a:r>
          </a:p>
        </p:txBody>
      </p:sp>
      <p:sp>
        <p:nvSpPr>
          <p:cNvPr id="112" name="Challenges in Data Cent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Challenges in Data Centers</a:t>
            </a:r>
          </a:p>
        </p:txBody>
      </p:sp>
      <p:sp>
        <p:nvSpPr>
          <p:cNvPr id="11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411379" y="9251950"/>
            <a:ext cx="234342" cy="355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8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1" grpId="1" build="p" animBg="1" advAuto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No differentiation between types of nodes…"/>
          <p:cNvSpPr txBox="1">
            <a:spLocks noGrp="1"/>
          </p:cNvSpPr>
          <p:nvPr>
            <p:ph type="body" idx="1"/>
          </p:nvPr>
        </p:nvSpPr>
        <p:spPr>
          <a:xfrm>
            <a:off x="406846" y="1631453"/>
            <a:ext cx="12191108" cy="7544794"/>
          </a:xfrm>
          <a:prstGeom prst="rect">
            <a:avLst/>
          </a:prstGeom>
        </p:spPr>
        <p:txBody>
          <a:bodyPr/>
          <a:lstStyle/>
          <a:p>
            <a:r>
              <a:t>No differentiation between types of nodes</a:t>
            </a:r>
          </a:p>
          <a:p>
            <a:r>
              <a:t>Limited support for virtual topologies</a:t>
            </a:r>
          </a:p>
          <a:p>
            <a:r>
              <a:t>No Performance Isolation</a:t>
            </a:r>
          </a:p>
        </p:txBody>
      </p:sp>
      <p:sp>
        <p:nvSpPr>
          <p:cNvPr id="118" name="Challenges in Data Cent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Challenges in Data Centers</a:t>
            </a:r>
          </a:p>
        </p:txBody>
      </p:sp>
      <p:sp>
        <p:nvSpPr>
          <p:cNvPr id="11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411379" y="9251950"/>
            <a:ext cx="234342" cy="355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9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" grpId="1" build="p" animBg="1" advAuto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1648</Words>
  <Application>Microsoft Macintosh PowerPoint</Application>
  <PresentationFormat>Custom</PresentationFormat>
  <Paragraphs>237</Paragraphs>
  <Slides>27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Helvetica Light</vt:lpstr>
      <vt:lpstr>Helvetica Neue</vt:lpstr>
      <vt:lpstr>Helvetica Neue Light</vt:lpstr>
      <vt:lpstr>STIXGeneral</vt:lpstr>
      <vt:lpstr>White</vt:lpstr>
      <vt:lpstr>Network Defragmentation in Virtualized Data Centers</vt:lpstr>
      <vt:lpstr>Virtualized Data Centers</vt:lpstr>
      <vt:lpstr>Virtualized Data Centers</vt:lpstr>
      <vt:lpstr>Virtual Topologies</vt:lpstr>
      <vt:lpstr>Dynamic Virtual Topologies</vt:lpstr>
      <vt:lpstr>Network Control</vt:lpstr>
      <vt:lpstr>Virtual Network Embedding</vt:lpstr>
      <vt:lpstr>Challenges in Data Centers</vt:lpstr>
      <vt:lpstr>Challenges in Data Centers</vt:lpstr>
      <vt:lpstr>Challenges in Data Centers</vt:lpstr>
      <vt:lpstr>This paper</vt:lpstr>
      <vt:lpstr>New Network Management Primitives</vt:lpstr>
      <vt:lpstr>Expand/Contract Networks</vt:lpstr>
      <vt:lpstr>Simulation</vt:lpstr>
      <vt:lpstr>Simulation</vt:lpstr>
      <vt:lpstr>Simulation</vt:lpstr>
      <vt:lpstr>Resource Fragmentation</vt:lpstr>
      <vt:lpstr>Resource Fragmentation</vt:lpstr>
      <vt:lpstr>Resource Fragmentation</vt:lpstr>
      <vt:lpstr>Network Defragmentation</vt:lpstr>
      <vt:lpstr>Network Defragmentation</vt:lpstr>
      <vt:lpstr>Network Defragmentation</vt:lpstr>
      <vt:lpstr>Network Defragmentation</vt:lpstr>
      <vt:lpstr>Network Defragmentation</vt:lpstr>
      <vt:lpstr>Future Work</vt:lpstr>
      <vt:lpstr>Conclusion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Network Defragmentation in Virtualized Data Centers</dc:title>
  <cp:lastModifiedBy>Oliver Michel</cp:lastModifiedBy>
  <cp:revision>1</cp:revision>
  <dcterms:modified xsi:type="dcterms:W3CDTF">2019-06-01T21:19:58Z</dcterms:modified>
</cp:coreProperties>
</file>